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7"/>
  </p:notesMasterIdLst>
  <p:sldIdLst>
    <p:sldId id="257" r:id="rId2"/>
    <p:sldId id="263" r:id="rId3"/>
    <p:sldId id="262" r:id="rId4"/>
    <p:sldId id="264" r:id="rId5"/>
    <p:sldId id="261" r:id="rId6"/>
    <p:sldId id="265" r:id="rId7"/>
    <p:sldId id="266" r:id="rId8"/>
    <p:sldId id="267" r:id="rId9"/>
    <p:sldId id="272" r:id="rId10"/>
    <p:sldId id="268" r:id="rId11"/>
    <p:sldId id="270" r:id="rId12"/>
    <p:sldId id="271" r:id="rId13"/>
    <p:sldId id="258" r:id="rId14"/>
    <p:sldId id="269" r:id="rId15"/>
    <p:sldId id="273" r:id="rId16"/>
    <p:sldId id="274" r:id="rId17"/>
    <p:sldId id="259" r:id="rId18"/>
    <p:sldId id="279" r:id="rId19"/>
    <p:sldId id="280" r:id="rId20"/>
    <p:sldId id="276" r:id="rId21"/>
    <p:sldId id="277" r:id="rId22"/>
    <p:sldId id="281" r:id="rId23"/>
    <p:sldId id="278" r:id="rId24"/>
    <p:sldId id="260" r:id="rId25"/>
    <p:sldId id="28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igh Tower Text" panose="02040502050506030303" pitchFamily="18" charset="0"/>
      <p:regular r:id="rId32"/>
      <p: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Times Old Attic" panose="02020803070505020304" pitchFamily="18" charset="0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0033"/>
    <a:srgbClr val="7D746A"/>
    <a:srgbClr val="CABCAB"/>
    <a:srgbClr val="675F59"/>
    <a:srgbClr val="F4B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A06F2-851B-478A-9F67-6B8CDF2BDF41}" type="datetimeFigureOut">
              <a:rPr lang="en-US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C81A-1C47-4DE9-8F59-6F14B012252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9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4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71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8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7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0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3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2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8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9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4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C81A-1C47-4DE9-8F59-6F14B012252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4B02-ACDE-4E45-8F8A-B4284E1F162A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FE2B-B3FB-4AF7-BCDB-E5F53900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4B02-ACDE-4E45-8F8A-B4284E1F162A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FE2B-B3FB-4AF7-BCDB-E5F53900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672B-2337-4354-A451-ECD7A7FFBC3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1455-6C69-4868-AEDD-EDE005917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9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9.29.14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6950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4463"/>
            <a:ext cx="11172569" cy="38481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Announcements/New Seating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New Vocabulary Game Introduction &amp; Vocabulary Game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Introduction to Gothic Literature Unit – 25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Notes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Story Vocabulary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“The Minister’s Black Veil” by Nathaniel Hawthorne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Class read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Focus on Symbolism</a:t>
            </a:r>
          </a:p>
        </p:txBody>
      </p:sp>
    </p:spTree>
    <p:extLst>
      <p:ext uri="{BB962C8B-B14F-4D97-AF65-F5344CB8AC3E}">
        <p14:creationId xmlns:p14="http://schemas.microsoft.com/office/powerpoint/2010/main" val="38013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  <a:noFill/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 smtClean="0">
                <a:latin typeface="High Tower Text" panose="02040502050506030303" pitchFamily="18" charset="0"/>
              </a:rPr>
              <a:t>“The Minister’s Black Veil”</a:t>
            </a:r>
          </a:p>
          <a:p>
            <a:pPr marL="457200" lvl="1" indent="0" algn="ctr">
              <a:buNone/>
            </a:pP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symbolism – an object, event, idea, etc. that represents something else, giving deeper and more significant meaning than the literal</a:t>
            </a:r>
          </a:p>
          <a:p>
            <a:pPr marL="457200" lvl="1" indent="0">
              <a:buNone/>
            </a:pPr>
            <a:r>
              <a:rPr lang="en-US" sz="2800" b="1" dirty="0" smtClean="0">
                <a:latin typeface="High Tower Text" panose="02040502050506030303" pitchFamily="18" charset="0"/>
              </a:rPr>
              <a:t>Examples:</a:t>
            </a:r>
          </a:p>
          <a:p>
            <a:pPr lvl="1"/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 </a:t>
            </a:r>
            <a:r>
              <a:rPr lang="en-US" sz="2800" b="1" dirty="0" smtClean="0">
                <a:latin typeface="High Tower Text" panose="02040502050506030303" pitchFamily="18" charset="0"/>
              </a:rPr>
              <a:t>Rose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is a symbol for </a:t>
            </a:r>
            <a:r>
              <a:rPr lang="en-US" sz="2800" b="1" dirty="0" smtClean="0">
                <a:latin typeface="High Tower Text" panose="02040502050506030303" pitchFamily="18" charset="0"/>
              </a:rPr>
              <a:t>Love			*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Can you think of an</a:t>
            </a:r>
            <a:endParaRPr lang="en-US" sz="2800" b="1" dirty="0" smtClean="0">
              <a:latin typeface="High Tower Text" panose="02040502050506030303" pitchFamily="18" charset="0"/>
            </a:endParaRPr>
          </a:p>
          <a:p>
            <a:pPr lvl="1"/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 </a:t>
            </a:r>
            <a:r>
              <a:rPr lang="en-US" sz="2800" b="1" dirty="0" smtClean="0">
                <a:latin typeface="High Tower Text" panose="02040502050506030303" pitchFamily="18" charset="0"/>
              </a:rPr>
              <a:t>Dove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is a symbol for </a:t>
            </a:r>
            <a:r>
              <a:rPr lang="en-US" sz="2800" b="1" dirty="0" smtClean="0">
                <a:latin typeface="High Tower Text" panose="02040502050506030303" pitchFamily="18" charset="0"/>
              </a:rPr>
              <a:t>Peace			 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example from </a:t>
            </a:r>
            <a:r>
              <a:rPr lang="en-US" sz="2800" b="1" i="1" dirty="0" smtClean="0">
                <a:latin typeface="High Tower Text" panose="02040502050506030303" pitchFamily="18" charset="0"/>
              </a:rPr>
              <a:t>F451</a:t>
            </a:r>
            <a:r>
              <a:rPr lang="en-US" sz="2800" b="1" i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?</a:t>
            </a:r>
            <a:endParaRPr lang="en-US" sz="2800" b="1" dirty="0" smtClean="0">
              <a:latin typeface="High Tower Text" panose="02040502050506030303" pitchFamily="18" charset="0"/>
            </a:endParaRP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Black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is a symbol for </a:t>
            </a:r>
            <a:r>
              <a:rPr lang="en-US" sz="2800" b="1" dirty="0" smtClean="0">
                <a:latin typeface="High Tower Text" panose="02040502050506030303" pitchFamily="18" charset="0"/>
              </a:rPr>
              <a:t>Evil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or </a:t>
            </a:r>
            <a:r>
              <a:rPr lang="en-US" sz="2800" b="1" dirty="0" smtClean="0">
                <a:latin typeface="High Tower Text" panose="02040502050506030303" pitchFamily="18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7643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046978"/>
            <a:ext cx="11172569" cy="4520972"/>
          </a:xfrm>
          <a:noFill/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 smtClean="0">
                <a:latin typeface="High Tower Text" panose="02040502050506030303" pitchFamily="18" charset="0"/>
              </a:rPr>
              <a:t>“The Minister’s Black Veil”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Vocabulary: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Sexton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a person who looks after a church and/or churchyard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Venerable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given a great deal of respect because of age, wisdom, or character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Countenance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a person’s face or facial expression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Iniquity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immoral or grossly unfair behavior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Melancholy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a feeling of pensive sadness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Indecorous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improper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Sagacious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wise, clever; showing good judgment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Aghast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filled with horror or shock</a:t>
            </a:r>
          </a:p>
          <a:p>
            <a:pPr lvl="1"/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1"/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09" y="2030553"/>
            <a:ext cx="11172569" cy="4330918"/>
          </a:xfrm>
          <a:noFill/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 smtClean="0">
                <a:latin typeface="High Tower Text" panose="02040502050506030303" pitchFamily="18" charset="0"/>
              </a:rPr>
              <a:t>“The Minister’s Black Veil”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Vocabulary: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Placid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calm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Impertinent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not showing proper respect; rude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Portend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an omen or sign that something important is going to happen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Perceive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become aware or conscious of; come to realize or understand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Affliction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something that causes pain or suffering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Obstinate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stubborn 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Antipathy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deep-seated feeling of dislike; aversion</a:t>
            </a:r>
          </a:p>
          <a:p>
            <a:pPr lvl="1"/>
            <a:r>
              <a:rPr lang="en-US" b="1" dirty="0" smtClean="0">
                <a:latin typeface="High Tower Text" panose="02040502050506030303" pitchFamily="18" charset="0"/>
              </a:rPr>
              <a:t>Obscurity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– unknown, inconspicuous, mysterious</a:t>
            </a:r>
          </a:p>
          <a:p>
            <a:pPr lvl="1"/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1"/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9.30.14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175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5913"/>
            <a:ext cx="11172569" cy="32876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New Vocabulary Game: Review Rules &amp; Play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“The Minister’s Black Veil” by Nathaniel Hawthorne– 30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Focus on Symbolism</a:t>
            </a:r>
          </a:p>
        </p:txBody>
      </p:sp>
    </p:spTree>
    <p:extLst>
      <p:ext uri="{BB962C8B-B14F-4D97-AF65-F5344CB8AC3E}">
        <p14:creationId xmlns:p14="http://schemas.microsoft.com/office/powerpoint/2010/main" val="1162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 smtClean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2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As a class, we will be reading </a:t>
            </a:r>
            <a:r>
              <a:rPr lang="en-US" sz="3200" b="1" dirty="0" smtClean="0">
                <a:latin typeface="High Tower Text" panose="02040502050506030303" pitchFamily="18" charset="0"/>
              </a:rPr>
              <a:t>“The Minister’s Black Veil,” </a:t>
            </a:r>
            <a:r>
              <a:rPr lang="en-US" sz="32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by </a:t>
            </a:r>
            <a:r>
              <a:rPr lang="en-US" sz="3200" b="1" dirty="0" smtClean="0">
                <a:latin typeface="High Tower Text" panose="02040502050506030303" pitchFamily="18" charset="0"/>
              </a:rPr>
              <a:t>Nathaniel Hawthorne</a:t>
            </a:r>
          </a:p>
          <a:p>
            <a:pPr lvl="1"/>
            <a:r>
              <a:rPr lang="en-US" sz="32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While you read, look/listen for examples of </a:t>
            </a:r>
            <a:r>
              <a:rPr lang="en-US" sz="3200" b="1" dirty="0" smtClean="0">
                <a:latin typeface="High Tower Text" panose="02040502050506030303" pitchFamily="18" charset="0"/>
              </a:rPr>
              <a:t>symbolism</a:t>
            </a:r>
          </a:p>
          <a:p>
            <a:pPr lvl="2"/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Write these examples of symbolism down on a separate sheet of paper, along with what you believe each symbol represents.  This will be your Ticket out the Door.</a:t>
            </a:r>
          </a:p>
        </p:txBody>
      </p:sp>
    </p:spTree>
    <p:extLst>
      <p:ext uri="{BB962C8B-B14F-4D97-AF65-F5344CB8AC3E}">
        <p14:creationId xmlns:p14="http://schemas.microsoft.com/office/powerpoint/2010/main" val="5928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Question:</a:t>
            </a:r>
            <a:endParaRPr lang="en-US" sz="3600" b="1" dirty="0">
              <a:latin typeface="High Tower Text" panose="02040502050506030303" pitchFamily="18" charset="0"/>
            </a:endParaRPr>
          </a:p>
          <a:p>
            <a:pPr lvl="2"/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The audience reacts to the minister's words and appearance.  Do you think the minister planned to have this effect?  Find evidence in the text to support your answer.</a:t>
            </a:r>
          </a:p>
        </p:txBody>
      </p:sp>
    </p:spTree>
    <p:extLst>
      <p:ext uri="{BB962C8B-B14F-4D97-AF65-F5344CB8AC3E}">
        <p14:creationId xmlns:p14="http://schemas.microsoft.com/office/powerpoint/2010/main" val="24445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Question:</a:t>
            </a:r>
            <a:endParaRPr lang="en-US" sz="3600" b="1" dirty="0">
              <a:latin typeface="High Tower Text" panose="02040502050506030303" pitchFamily="18" charset="0"/>
            </a:endParaRPr>
          </a:p>
          <a:p>
            <a:pPr lvl="2"/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The minister sometimes refers to a "veil" over others' faces.  To what veil do you believe he is referring?  Find evidence in the text to support your answer.</a:t>
            </a:r>
          </a:p>
        </p:txBody>
      </p:sp>
    </p:spTree>
    <p:extLst>
      <p:ext uri="{BB962C8B-B14F-4D97-AF65-F5344CB8AC3E}">
        <p14:creationId xmlns:p14="http://schemas.microsoft.com/office/powerpoint/2010/main" val="25531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10.02.14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175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5913"/>
            <a:ext cx="11172569" cy="32876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Vocabulary Game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“The Minister’s Black Veil” by Nathaniel Hawthorne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Review Reading from Tuesday – 5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Continue Reading as a Class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Focus on symbolism</a:t>
            </a:r>
          </a:p>
          <a:p>
            <a:pPr marL="0" indent="0">
              <a:buNone/>
            </a:pPr>
            <a:endParaRPr lang="en-US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</a:t>
            </a:r>
            <a:r>
              <a:rPr lang="en-US" sz="4400" b="1" dirty="0" smtClean="0">
                <a:latin typeface="High Tower Text" panose="02040502050506030303" pitchFamily="18" charset="0"/>
              </a:rPr>
              <a:t>”</a:t>
            </a:r>
          </a:p>
          <a:p>
            <a:pPr lvl="1"/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Do Now: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In complete sentences, summarize “The Minister’s 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Black Veil” up to the point where we stopped.</a:t>
            </a:r>
          </a:p>
          <a:p>
            <a:pPr marL="457200" lvl="1" indent="0">
              <a:buNone/>
            </a:pPr>
            <a:endParaRPr lang="en-US" sz="1400" b="1" dirty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marL="457200" lvl="1" indent="0">
              <a:buNone/>
            </a:pP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	What – if anything – is the minister’s reason for 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wearing the veil?  What do you believe is going to 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sz="3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happen in the story?</a:t>
            </a:r>
            <a:endParaRPr lang="en-US" sz="3600" b="1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Question:</a:t>
            </a:r>
            <a:endParaRPr lang="en-US" sz="3600" b="1" dirty="0">
              <a:latin typeface="High Tower Text" panose="02040502050506030303" pitchFamily="18" charset="0"/>
            </a:endParaRPr>
          </a:p>
          <a:p>
            <a:pPr marL="914400" lvl="2" indent="0">
              <a:buNone/>
            </a:pPr>
            <a:r>
              <a:rPr lang="en-US" sz="36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Why do you believe no one in the town ever asks the minister about why he wears the veil?</a:t>
            </a:r>
          </a:p>
        </p:txBody>
      </p:sp>
    </p:spTree>
    <p:extLst>
      <p:ext uri="{BB962C8B-B14F-4D97-AF65-F5344CB8AC3E}">
        <p14:creationId xmlns:p14="http://schemas.microsoft.com/office/powerpoint/2010/main" val="21231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351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High Tower Text" panose="02040502050506030303" pitchFamily="18" charset="0"/>
              </a:rPr>
              <a:t>New Vocabulary Game</a:t>
            </a:r>
            <a:endParaRPr lang="en-US" sz="4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1838424"/>
            <a:ext cx="11114819" cy="46875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1866925"/>
            <a:ext cx="11172569" cy="47841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We will begin each class period with the game.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Your team will be the your table group for the week.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Rules: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The table with all members of seated and ready for class first receives the first point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Each student will be read one vocabulary word at random. (We will be starting with our literary terms list and adding words as we go on). </a:t>
            </a:r>
          </a:p>
          <a:p>
            <a:pPr lvl="2"/>
            <a:r>
              <a:rPr lang="en-US" dirty="0" smtClean="0">
                <a:latin typeface="High Tower Text" panose="02040502050506030303" pitchFamily="18" charset="0"/>
              </a:rPr>
              <a:t>If the student correctly defines the word, their team will receive a point. </a:t>
            </a:r>
          </a:p>
          <a:p>
            <a:pPr lvl="2"/>
            <a:r>
              <a:rPr lang="en-US" dirty="0" smtClean="0">
                <a:latin typeface="High Tower Text" panose="02040502050506030303" pitchFamily="18" charset="0"/>
              </a:rPr>
              <a:t>If the student does not, the teacher will define the word. This process will be repeated until each student has had the chance to define a vocabulary word.</a:t>
            </a:r>
            <a:endParaRPr lang="en-US" dirty="0">
              <a:latin typeface="High Tower Text" panose="02040502050506030303" pitchFamily="18" charset="0"/>
            </a:endParaRP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Students MAY also gain or lose points throughout the class period based on behavior that is either on or off task.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The table group with the most points at the end of each week will receive a prize, TBD.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Following the vocabulary game, class will continue with 15 minutes of independent reading time as usual.</a:t>
            </a:r>
          </a:p>
        </p:txBody>
      </p:sp>
    </p:spTree>
    <p:extLst>
      <p:ext uri="{BB962C8B-B14F-4D97-AF65-F5344CB8AC3E}">
        <p14:creationId xmlns:p14="http://schemas.microsoft.com/office/powerpoint/2010/main" val="13546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>
                <a:solidFill>
                  <a:srgbClr val="E7E6E6"/>
                </a:solidFill>
                <a:latin typeface="High Tower Text" panose="02040502050506030303" pitchFamily="18" charset="0"/>
              </a:rPr>
              <a:t>Question:</a:t>
            </a:r>
          </a:p>
          <a:p>
            <a:pPr marL="914400" lvl="2" indent="0">
              <a:buNone/>
            </a:pPr>
            <a:r>
              <a:rPr lang="en-US" sz="32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In what ways does the veil effect the minister's life?  Find evidence from the text to support your response.</a:t>
            </a:r>
          </a:p>
          <a:p>
            <a:pPr lvl="2"/>
            <a:endParaRPr lang="en-US" sz="3200" b="1" dirty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marL="914400" lvl="2" indent="0">
              <a:buNone/>
            </a:pPr>
            <a:r>
              <a:rPr lang="en-US" sz="32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Do you think the veil makes the minister better at his job?</a:t>
            </a:r>
          </a:p>
        </p:txBody>
      </p:sp>
    </p:spTree>
    <p:extLst>
      <p:ext uri="{BB962C8B-B14F-4D97-AF65-F5344CB8AC3E}">
        <p14:creationId xmlns:p14="http://schemas.microsoft.com/office/powerpoint/2010/main" val="15643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>
                <a:solidFill>
                  <a:srgbClr val="E7E6E6"/>
                </a:solidFill>
                <a:latin typeface="High Tower Text" panose="02040502050506030303" pitchFamily="18" charset="0"/>
              </a:rPr>
              <a:t>Question:</a:t>
            </a:r>
          </a:p>
          <a:p>
            <a:pPr lvl="2"/>
            <a:r>
              <a:rPr lang="en-US" sz="3200" b="1" dirty="0">
                <a:solidFill>
                  <a:srgbClr val="E7E6E6"/>
                </a:solidFill>
                <a:latin typeface="High Tower Text" panose="02040502050506030303" pitchFamily="18" charset="0"/>
              </a:rPr>
              <a:t>Hawthorne calls the human heart "the loneliest prison."  What does he mean by this?</a:t>
            </a:r>
          </a:p>
        </p:txBody>
      </p:sp>
    </p:spTree>
    <p:extLst>
      <p:ext uri="{BB962C8B-B14F-4D97-AF65-F5344CB8AC3E}">
        <p14:creationId xmlns:p14="http://schemas.microsoft.com/office/powerpoint/2010/main" val="12910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02" y="2125634"/>
            <a:ext cx="11172569" cy="4520972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4400" b="1" dirty="0">
                <a:latin typeface="High Tower Text" panose="02040502050506030303" pitchFamily="18" charset="0"/>
              </a:rPr>
              <a:t>“The Minister’s Black Veil”</a:t>
            </a:r>
          </a:p>
          <a:p>
            <a:pPr lvl="1"/>
            <a:r>
              <a:rPr lang="en-US" sz="3600" b="1" dirty="0" smtClean="0">
                <a:solidFill>
                  <a:srgbClr val="E7E6E6"/>
                </a:solidFill>
                <a:latin typeface="High Tower Text" panose="02040502050506030303" pitchFamily="18" charset="0"/>
              </a:rPr>
              <a:t>The minister’s veil is a symbol that is used throughout this story.  Find two examples from the story and explain in complete sentences how the symbol is used to advance </a:t>
            </a:r>
            <a:r>
              <a:rPr lang="en-US" sz="3600" b="1" smtClean="0">
                <a:solidFill>
                  <a:srgbClr val="E7E6E6"/>
                </a:solidFill>
                <a:latin typeface="High Tower Text" panose="02040502050506030303" pitchFamily="18" charset="0"/>
              </a:rPr>
              <a:t>the story.</a:t>
            </a:r>
            <a:endParaRPr lang="en-US" sz="3200" b="1" dirty="0">
              <a:solidFill>
                <a:srgbClr val="E7E6E6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10.03.14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175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5913"/>
            <a:ext cx="11172569" cy="32876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Vocabulary Game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“A Rose for Emily” by William Faulkner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Introduction &amp; Notes – 10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Group Read at Tables – remainder of class period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Focus on foreshadowing</a:t>
            </a:r>
          </a:p>
          <a:p>
            <a:pPr marL="0" indent="0">
              <a:buNone/>
            </a:pPr>
            <a:endParaRPr lang="en-US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10.06.14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175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5913"/>
            <a:ext cx="11172569" cy="32876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Vocabulary Game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“A Rose for Emily” by William Faulkner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Review reading from Friday– 5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Group Read at Tables – 15-20 minutes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Focus on foreshadowing: activity/video – remainder of period</a:t>
            </a:r>
          </a:p>
        </p:txBody>
      </p:sp>
    </p:spTree>
    <p:extLst>
      <p:ext uri="{BB962C8B-B14F-4D97-AF65-F5344CB8AC3E}">
        <p14:creationId xmlns:p14="http://schemas.microsoft.com/office/powerpoint/2010/main" val="14863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70021"/>
            <a:ext cx="12192000" cy="1148668"/>
          </a:xfrm>
          <a:prstGeom prst="rect">
            <a:avLst/>
          </a:prstGeom>
          <a:solidFill>
            <a:srgbClr val="F4BF7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High Tower Text" panose="02040502050506030303" pitchFamily="18" charset="0"/>
              </a:rPr>
              <a:t>10.27.14 ~ 10.30.14</a:t>
            </a:r>
            <a:endParaRPr lang="en-US" sz="6000" dirty="0">
              <a:latin typeface="High Tower Text" panose="020405020505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81" y="2445913"/>
            <a:ext cx="11114819" cy="3175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445913"/>
            <a:ext cx="11172569" cy="32876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>Announcements – 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Vocabulary Game – 10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Independent Reading – 15 minutes</a:t>
            </a:r>
          </a:p>
          <a:p>
            <a:r>
              <a:rPr lang="en-US" dirty="0" smtClean="0">
                <a:latin typeface="High Tower Text" panose="02040502050506030303" pitchFamily="18" charset="0"/>
              </a:rPr>
              <a:t>American Gothic Short Story Mini Project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Explain Assignment</a:t>
            </a:r>
          </a:p>
          <a:p>
            <a:pPr lvl="1"/>
            <a:r>
              <a:rPr lang="en-US" dirty="0" smtClean="0">
                <a:latin typeface="High Tower Text" panose="02040502050506030303" pitchFamily="18" charset="0"/>
              </a:rPr>
              <a:t>Remainder of time groups may begin reading their stories</a:t>
            </a:r>
            <a:endParaRPr lang="en-US" dirty="0" smtClean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4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7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860" b="34035"/>
          <a:stretch/>
        </p:blipFill>
        <p:spPr>
          <a:xfrm>
            <a:off x="0" y="0"/>
            <a:ext cx="12192000" cy="2338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860" b="34035"/>
          <a:stretch/>
        </p:blipFill>
        <p:spPr>
          <a:xfrm>
            <a:off x="0" y="4523875"/>
            <a:ext cx="12192000" cy="2338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7324"/>
            <a:ext cx="10058400" cy="23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1" y="2111195"/>
            <a:ext cx="11172569" cy="443397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Gothic Literature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 blend of two genres:</a:t>
            </a:r>
          </a:p>
          <a:p>
            <a:pPr algn="r"/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Provokes a reaction (fear, etc.)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Strong senses, emotions, &amp; feelings        </a:t>
            </a:r>
            <a:r>
              <a:rPr lang="en-US" sz="24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•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Element of the supernatural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Awe of nature		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	        </a:t>
            </a:r>
            <a:r>
              <a:rPr lang="en-US" sz="24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•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 Setting and Atmosphere that 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Celebration of the Individual		promotes isolation, gloom, etc.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Importance of Imagination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40" y="5247934"/>
            <a:ext cx="2920237" cy="1609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" y="2554281"/>
            <a:ext cx="4583886" cy="22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12" y="1998467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67" y="2156618"/>
            <a:ext cx="11172569" cy="431511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High Tower Text" panose="02040502050506030303" pitchFamily="18" charset="0"/>
              </a:rPr>
              <a:t>Gothic 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is a genre of literature characterized by the following qualities:</a:t>
            </a:r>
          </a:p>
          <a:p>
            <a:pPr lvl="1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Gloomy settings</a:t>
            </a:r>
          </a:p>
          <a:p>
            <a:pPr lvl="1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The grotesque</a:t>
            </a:r>
          </a:p>
          <a:p>
            <a:pPr lvl="1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Mysterious atmosphere</a:t>
            </a:r>
          </a:p>
          <a:p>
            <a:pPr lvl="1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Violent events</a:t>
            </a:r>
          </a:p>
          <a:p>
            <a:pPr lvl="1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Imagery depicting degeneration and decay</a:t>
            </a:r>
          </a:p>
          <a:p>
            <a:r>
              <a:rPr lang="en-US" b="1" dirty="0" smtClean="0">
                <a:latin typeface="High Tower Text" panose="02040502050506030303" pitchFamily="18" charset="0"/>
              </a:rPr>
              <a:t>Gothic Literature 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was initially influenced by art &amp; architecture of the time</a:t>
            </a:r>
            <a:endParaRPr lang="en-US" b="1" dirty="0" smtClean="0">
              <a:latin typeface="High Tower Text" panose="02040502050506030303" pitchFamily="18" charset="0"/>
            </a:endParaRPr>
          </a:p>
          <a:p>
            <a:pPr marL="457200" lvl="1" indent="0">
              <a:buNone/>
            </a:pPr>
            <a:endParaRPr lang="en-US" sz="26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marL="457200" lvl="1" indent="0" algn="r">
              <a:buNone/>
            </a:pPr>
            <a:r>
              <a:rPr lang="en-US" b="1" dirty="0">
                <a:latin typeface="High Tower Text" panose="02040502050506030303" pitchFamily="18" charset="0"/>
              </a:rPr>
              <a:t> </a:t>
            </a:r>
            <a:r>
              <a:rPr lang="en-US" b="1" dirty="0" smtClean="0">
                <a:latin typeface="High Tower Text" panose="02040502050506030303" pitchFamily="18" charset="0"/>
              </a:rPr>
              <a:t> </a:t>
            </a:r>
            <a:r>
              <a:rPr lang="en-US" sz="2600" b="1" dirty="0" smtClean="0">
                <a:latin typeface="High Tower Text" panose="02040502050506030303" pitchFamily="18" charset="0"/>
              </a:rPr>
              <a:t>Vocabulary:						</a:t>
            </a:r>
          </a:p>
          <a:p>
            <a:pPr marL="4227513" lvl="1" indent="-225425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grotesque- comically or repulsively ugly or distorted</a:t>
            </a:r>
          </a:p>
          <a:p>
            <a:pPr marL="4227513" lvl="1" indent="-225425"/>
            <a:r>
              <a:rPr lang="en-US" sz="26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degeneration- decline or deterioration	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93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67" y="2185373"/>
            <a:ext cx="11172825" cy="4094163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High Tower Text" panose="02040502050506030303" pitchFamily="18" charset="0"/>
              </a:rPr>
              <a:t>Gothic Literature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 was a genre of fiction in Europe before making its way to America</a:t>
            </a:r>
          </a:p>
          <a:p>
            <a:pPr lvl="1"/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Is thought to have its origins in England</a:t>
            </a:r>
          </a:p>
          <a:p>
            <a:pPr lvl="1"/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First Gothic story attributed to Horace Walpole in 1764 – </a:t>
            </a:r>
            <a:r>
              <a:rPr lang="en-US" b="1" i="1" dirty="0">
                <a:solidFill>
                  <a:schemeClr val="bg2"/>
                </a:solidFill>
                <a:latin typeface="High Tower Text" panose="02040502050506030303" pitchFamily="18" charset="0"/>
              </a:rPr>
              <a:t>The Castle of Otranto</a:t>
            </a:r>
          </a:p>
          <a:p>
            <a:pPr lvl="1"/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Still is a genre that authors write in today</a:t>
            </a:r>
          </a:p>
          <a:p>
            <a:r>
              <a:rPr lang="en-US" b="1" dirty="0">
                <a:latin typeface="High Tower Text" panose="02040502050506030303" pitchFamily="18" charset="0"/>
              </a:rPr>
              <a:t>American Gothic Literature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 combines Gothic Literature with American ideals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66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5" y="2125634"/>
            <a:ext cx="11172569" cy="4520972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Common Elements in </a:t>
            </a:r>
            <a:r>
              <a:rPr lang="en-US" b="1" dirty="0" smtClean="0">
                <a:latin typeface="High Tower Text" panose="02040502050506030303" pitchFamily="18" charset="0"/>
              </a:rPr>
              <a:t>American Gothic Literature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include:</a:t>
            </a:r>
          </a:p>
          <a:p>
            <a:pPr lvl="1"/>
            <a:r>
              <a:rPr lang="en-US" sz="2800" dirty="0">
                <a:latin typeface="High Tower Text" panose="02040502050506030303" pitchFamily="18" charset="0"/>
              </a:rPr>
              <a:t> </a:t>
            </a:r>
            <a:r>
              <a:rPr lang="en-US" sz="2800" b="1" dirty="0">
                <a:latin typeface="High Tower Text" panose="02040502050506030303" pitchFamily="18" charset="0"/>
              </a:rPr>
              <a:t>Settings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most often include large, drafty old houses </a:t>
            </a:r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2"/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C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astles were common in European Gothic Literature. In the American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landscape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castles were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practically unheard of,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so early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Gothic fiction writers began substituting the family estate for the traditional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castle.</a:t>
            </a:r>
            <a:endParaRPr lang="en-US" sz="2800" b="1" dirty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Atmosphere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of mystery and suspense </a:t>
            </a:r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Highly charged emotional states: 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terror, insanity, anger, agitation, anxiety, depression, and obsessive love</a:t>
            </a:r>
          </a:p>
          <a:p>
            <a:endParaRPr lang="en-US" sz="24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7" y="2014943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15" y="2125634"/>
            <a:ext cx="11172569" cy="4520972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Common Elements in </a:t>
            </a:r>
            <a:r>
              <a:rPr lang="en-US" b="1" dirty="0" smtClean="0">
                <a:latin typeface="High Tower Text" panose="02040502050506030303" pitchFamily="18" charset="0"/>
              </a:rPr>
              <a:t>American Gothic Literature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include:</a:t>
            </a: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The Supernatural: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Ghosts or ghostly legends, unexplainable occurrences or sounds, etc.</a:t>
            </a: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Foreshadowing: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Through the use of omens, dreams, etc.</a:t>
            </a:r>
          </a:p>
          <a:p>
            <a:pPr lvl="1"/>
            <a:r>
              <a:rPr lang="en-US" sz="2800" b="1" dirty="0">
                <a:latin typeface="High Tower Text" panose="02040502050506030303" pitchFamily="18" charset="0"/>
              </a:rPr>
              <a:t>D</a:t>
            </a:r>
            <a:r>
              <a:rPr lang="en-US" sz="2800" b="1" dirty="0" smtClean="0">
                <a:latin typeface="High Tower Text" panose="02040502050506030303" pitchFamily="18" charset="0"/>
              </a:rPr>
              <a:t>amsels in distress: 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women who are frightened/confused, wandering around lost, or dying due to a slow and unexplainable ailment</a:t>
            </a:r>
          </a:p>
          <a:p>
            <a:pPr lvl="1"/>
            <a:r>
              <a:rPr lang="en-US" sz="2800" b="1" dirty="0" smtClean="0">
                <a:latin typeface="High Tower Text" panose="02040502050506030303" pitchFamily="18" charset="0"/>
              </a:rPr>
              <a:t>Romantic themes </a:t>
            </a:r>
            <a:r>
              <a:rPr lang="en-US" sz="2800" b="1" dirty="0" smtClean="0">
                <a:solidFill>
                  <a:schemeClr val="bg2"/>
                </a:solidFill>
                <a:latin typeface="High Tower Text" panose="02040502050506030303" pitchFamily="18" charset="0"/>
              </a:rPr>
              <a:t>often involving the death of a man or woman in the throes of great passion, the obsessive nature of a man or woman in love, or excessive grief one feels upon the loss of a loved one.</a:t>
            </a:r>
          </a:p>
          <a:p>
            <a:pPr lvl="1"/>
            <a:endParaRPr lang="en-US" sz="2800" b="1" dirty="0" smtClean="0">
              <a:solidFill>
                <a:schemeClr val="bg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137"/>
            <a:ext cx="12192000" cy="1148668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Old Attic" panose="02020803070505020304" pitchFamily="18" charset="0"/>
                <a:cs typeface="Times Old Attic" panose="02020803070505020304" pitchFamily="18" charset="0"/>
              </a:rPr>
              <a:t>American Gothic Literature</a:t>
            </a:r>
            <a:endParaRPr lang="en-US" sz="6000" dirty="0">
              <a:latin typeface="Times Old Attic" panose="02020803070505020304" pitchFamily="18" charset="0"/>
              <a:cs typeface="Times Old Attic" panose="0202080307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12" y="1998467"/>
            <a:ext cx="11324840" cy="4443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67" y="2142241"/>
            <a:ext cx="11172569" cy="4222228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latin typeface="High Tower Text" panose="02040502050506030303" pitchFamily="18" charset="0"/>
              </a:rPr>
              <a:t>Southern Gothic Literature</a:t>
            </a:r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is a subgenre of </a:t>
            </a:r>
            <a:r>
              <a:rPr lang="en-US" b="1" dirty="0">
                <a:solidFill>
                  <a:srgbClr val="000000"/>
                </a:solidFill>
                <a:latin typeface="High Tower Text" panose="02040502050506030303" pitchFamily="18" charset="0"/>
              </a:rPr>
              <a:t>American Gothic Literature</a:t>
            </a:r>
            <a:r>
              <a:rPr lang="en-US" b="1" dirty="0">
                <a:solidFill>
                  <a:srgbClr val="E7E6E6"/>
                </a:solidFill>
                <a:latin typeface="High Tower Text" panose="02040502050506030303" pitchFamily="18" charset="0"/>
              </a:rPr>
              <a:t> and has some unique elements of its own:</a:t>
            </a:r>
            <a:endParaRPr lang="en-US" b="1" dirty="0">
              <a:solidFill>
                <a:schemeClr val="bg2"/>
              </a:solidFill>
              <a:latin typeface="High Tower Text" panose="02040502050506030303" pitchFamily="18" charset="0"/>
            </a:endParaRPr>
          </a:p>
          <a:p>
            <a:pPr lvl="1"/>
            <a:r>
              <a:rPr lang="en-US" b="1" dirty="0">
                <a:solidFill>
                  <a:schemeClr val="bg2"/>
                </a:solidFill>
                <a:latin typeface="High Tower Text" panose="02040502050506030303" pitchFamily="18" charset="0"/>
              </a:rPr>
              <a:t>	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Usually uses </a:t>
            </a:r>
            <a:r>
              <a:rPr lang="en-US" sz="2800" b="1" dirty="0">
                <a:solidFill>
                  <a:srgbClr val="000000"/>
                </a:solidFill>
                <a:latin typeface="High Tower Text" panose="02040502050506030303" pitchFamily="18" charset="0"/>
              </a:rPr>
              <a:t>macabre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(gruesome or horrifying) </a:t>
            </a:r>
            <a:r>
              <a:rPr lang="en-US" sz="2800" b="1" dirty="0">
                <a:solidFill>
                  <a:srgbClr val="000000"/>
                </a:solidFill>
                <a:latin typeface="High Tower Text" panose="02040502050506030303" pitchFamily="18" charset="0"/>
              </a:rPr>
              <a:t>irony </a:t>
            </a:r>
            <a:r>
              <a:rPr lang="en-US" sz="2800" b="1" dirty="0">
                <a:solidFill>
                  <a:srgbClr val="E7E6E6"/>
                </a:solidFill>
                <a:latin typeface="High Tower Text" panose="02040502050506030303" pitchFamily="18" charset="0"/>
              </a:rPr>
              <a:t>- 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so the stories are usually darkly humorous</a:t>
            </a:r>
          </a:p>
          <a:p>
            <a:pPr lvl="1"/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Used as a form of </a:t>
            </a:r>
            <a:r>
              <a:rPr lang="en-US" sz="2800" b="1" dirty="0">
                <a:solidFill>
                  <a:srgbClr val="000000"/>
                </a:solidFill>
                <a:latin typeface="High Tower Text" panose="02040502050506030303" pitchFamily="18" charset="0"/>
              </a:rPr>
              <a:t>social critique</a:t>
            </a:r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 of Southern society</a:t>
            </a:r>
          </a:p>
          <a:p>
            <a:pPr lvl="2"/>
            <a:r>
              <a:rPr lang="en-US" sz="2800" b="1" dirty="0">
                <a:solidFill>
                  <a:schemeClr val="bg2"/>
                </a:solidFill>
                <a:latin typeface="High Tower Text" panose="02040502050506030303" pitchFamily="18" charset="0"/>
              </a:rPr>
              <a:t>Gothic elements such as the supernatural and elements of suspense are used to reveal cultural character rather than just for entertainment value</a:t>
            </a:r>
          </a:p>
        </p:txBody>
      </p:sp>
    </p:spTree>
    <p:extLst>
      <p:ext uri="{BB962C8B-B14F-4D97-AF65-F5344CB8AC3E}">
        <p14:creationId xmlns:p14="http://schemas.microsoft.com/office/powerpoint/2010/main" val="41864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7247</TotalTime>
  <Words>1165</Words>
  <Application>Microsoft Office PowerPoint</Application>
  <PresentationFormat>Widescreen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Arial</vt:lpstr>
      <vt:lpstr>High Tower Text</vt:lpstr>
      <vt:lpstr>Calibri Light</vt:lpstr>
      <vt:lpstr>Times Old Attic</vt:lpstr>
      <vt:lpstr>Office Theme</vt:lpstr>
      <vt:lpstr>9.29.14</vt:lpstr>
      <vt:lpstr>New Vocabulary Game</vt:lpstr>
      <vt:lpstr>PowerPoint Presentation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9.30.14</vt:lpstr>
      <vt:lpstr>American Gothic Literature</vt:lpstr>
      <vt:lpstr>American Gothic Literature</vt:lpstr>
      <vt:lpstr>American Gothic Literature</vt:lpstr>
      <vt:lpstr>10.02.14</vt:lpstr>
      <vt:lpstr>American Gothic Literature</vt:lpstr>
      <vt:lpstr>American Gothic Literature</vt:lpstr>
      <vt:lpstr>American Gothic Literature</vt:lpstr>
      <vt:lpstr>American Gothic Literature</vt:lpstr>
      <vt:lpstr>American Gothic Literature</vt:lpstr>
      <vt:lpstr>10.03.14</vt:lpstr>
      <vt:lpstr>10.06.14</vt:lpstr>
      <vt:lpstr>10.27.14 ~ 10.30.14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9.29.14</dc:title>
  <dc:creator>Erica Womer</dc:creator>
  <cp:lastModifiedBy>Erica Womer</cp:lastModifiedBy>
  <cp:revision>43</cp:revision>
  <dcterms:created xsi:type="dcterms:W3CDTF">2014-09-27T14:37:01Z</dcterms:created>
  <dcterms:modified xsi:type="dcterms:W3CDTF">2014-10-29T11:24:42Z</dcterms:modified>
</cp:coreProperties>
</file>