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616" y="468386"/>
            <a:ext cx="7766936" cy="1646302"/>
          </a:xfrm>
        </p:spPr>
        <p:txBody>
          <a:bodyPr/>
          <a:lstStyle/>
          <a:p>
            <a:pPr algn="ctr"/>
            <a:r>
              <a:rPr lang="en-US" dirty="0" smtClean="0">
                <a:solidFill>
                  <a:schemeClr val="tx1"/>
                </a:solidFill>
                <a:latin typeface="IrisUPC" panose="020B0604020202020204" pitchFamily="34" charset="-34"/>
                <a:ea typeface="Adobe Kaiti Std R" panose="02020400000000000000" pitchFamily="18" charset="-128"/>
                <a:cs typeface="IrisUPC" panose="020B0604020202020204" pitchFamily="34" charset="-34"/>
              </a:rPr>
              <a:t>the </a:t>
            </a:r>
            <a:r>
              <a:rPr lang="en-US" dirty="0" smtClean="0">
                <a:solidFill>
                  <a:schemeClr val="tx1"/>
                </a:solidFill>
                <a:latin typeface="Gungsuh" panose="02030600000101010101" pitchFamily="18" charset="-127"/>
                <a:ea typeface="Gungsuh" panose="02030600000101010101" pitchFamily="18" charset="-127"/>
                <a:cs typeface="Courier New" panose="02070309020205020404" pitchFamily="49" charset="0"/>
              </a:rPr>
              <a:t>perks</a:t>
            </a:r>
            <a:r>
              <a:rPr lang="en-US" dirty="0" smtClean="0">
                <a:solidFill>
                  <a:schemeClr val="tx1"/>
                </a:solidFill>
                <a:latin typeface="Courier New" panose="02070309020205020404" pitchFamily="49" charset="0"/>
                <a:ea typeface="Adobe Kaiti Std R" panose="02020400000000000000" pitchFamily="18" charset="-128"/>
                <a:cs typeface="Courier New" panose="02070309020205020404" pitchFamily="49" charset="0"/>
              </a:rPr>
              <a:t> </a:t>
            </a:r>
            <a:r>
              <a:rPr lang="en-US" dirty="0" smtClean="0">
                <a:solidFill>
                  <a:schemeClr val="tx1"/>
                </a:solidFill>
                <a:latin typeface="IrisUPC" panose="020B0604020202020204" pitchFamily="34" charset="-34"/>
                <a:ea typeface="Adobe Kaiti Std R" panose="02020400000000000000" pitchFamily="18" charset="-128"/>
                <a:cs typeface="IrisUPC" panose="020B0604020202020204" pitchFamily="34" charset="-34"/>
              </a:rPr>
              <a:t>of</a:t>
            </a:r>
            <a:r>
              <a:rPr lang="en-US" dirty="0" smtClean="0">
                <a:solidFill>
                  <a:schemeClr val="tx1"/>
                </a:solidFill>
                <a:latin typeface="Courier New" panose="02070309020205020404" pitchFamily="49" charset="0"/>
                <a:ea typeface="Adobe Kaiti Std R" panose="02020400000000000000" pitchFamily="18" charset="-128"/>
                <a:cs typeface="Courier New" panose="02070309020205020404" pitchFamily="49" charset="0"/>
              </a:rPr>
              <a:t> </a:t>
            </a:r>
            <a:r>
              <a:rPr lang="en-US" dirty="0" smtClean="0">
                <a:solidFill>
                  <a:schemeClr val="tx1"/>
                </a:solidFill>
                <a:latin typeface="IrisUPC" panose="020B0604020202020204" pitchFamily="34" charset="-34"/>
                <a:ea typeface="Adobe Kaiti Std R" panose="02020400000000000000" pitchFamily="18" charset="-128"/>
                <a:cs typeface="IrisUPC" panose="020B0604020202020204" pitchFamily="34" charset="-34"/>
              </a:rPr>
              <a:t>being</a:t>
            </a:r>
            <a:r>
              <a:rPr lang="en-US" dirty="0" smtClean="0">
                <a:solidFill>
                  <a:schemeClr val="tx1"/>
                </a:solidFill>
                <a:latin typeface="Courier New" panose="02070309020205020404" pitchFamily="49" charset="0"/>
                <a:ea typeface="Adobe Kaiti Std R" panose="02020400000000000000" pitchFamily="18" charset="-128"/>
                <a:cs typeface="Courier New" panose="02070309020205020404" pitchFamily="49" charset="0"/>
              </a:rPr>
              <a:t> </a:t>
            </a:r>
            <a:r>
              <a:rPr lang="en-US" dirty="0" smtClean="0">
                <a:solidFill>
                  <a:schemeClr val="tx1"/>
                </a:solidFill>
                <a:latin typeface="IrisUPC" panose="020B0604020202020204" pitchFamily="34" charset="-34"/>
                <a:ea typeface="Adobe Kaiti Std R" panose="02020400000000000000" pitchFamily="18" charset="-128"/>
                <a:cs typeface="IrisUPC" panose="020B0604020202020204" pitchFamily="34" charset="-34"/>
              </a:rPr>
              <a:t>a</a:t>
            </a:r>
            <a:r>
              <a:rPr lang="en-US" dirty="0" smtClean="0">
                <a:solidFill>
                  <a:schemeClr val="tx1"/>
                </a:solidFill>
                <a:latin typeface="Courier New" panose="02070309020205020404" pitchFamily="49" charset="0"/>
                <a:ea typeface="Adobe Kaiti Std R" panose="02020400000000000000" pitchFamily="18" charset="-128"/>
                <a:cs typeface="Courier New" panose="02070309020205020404" pitchFamily="49" charset="0"/>
              </a:rPr>
              <a:t> </a:t>
            </a:r>
            <a:r>
              <a:rPr lang="en-US" dirty="0" smtClean="0">
                <a:solidFill>
                  <a:schemeClr val="tx1"/>
                </a:solidFill>
                <a:latin typeface="Gungsuh" panose="02030600000101010101" pitchFamily="18" charset="-127"/>
                <a:ea typeface="Gungsuh" panose="02030600000101010101" pitchFamily="18" charset="-127"/>
                <a:cs typeface="Courier New" panose="02070309020205020404" pitchFamily="49" charset="0"/>
              </a:rPr>
              <a:t>wallflower</a:t>
            </a:r>
            <a:endParaRPr lang="en-US" dirty="0">
              <a:solidFill>
                <a:schemeClr val="tx1"/>
              </a:solidFill>
              <a:latin typeface="Gungsuh" panose="02030600000101010101" pitchFamily="18" charset="-127"/>
              <a:ea typeface="Gungsuh" panose="02030600000101010101" pitchFamily="18" charset="-127"/>
              <a:cs typeface="Courier New" panose="02070309020205020404" pitchFamily="49" charset="0"/>
            </a:endParaRPr>
          </a:p>
        </p:txBody>
      </p:sp>
      <p:sp>
        <p:nvSpPr>
          <p:cNvPr id="3" name="Subtitle 2"/>
          <p:cNvSpPr>
            <a:spLocks noGrp="1"/>
          </p:cNvSpPr>
          <p:nvPr>
            <p:ph type="subTitle" idx="1"/>
          </p:nvPr>
        </p:nvSpPr>
        <p:spPr>
          <a:xfrm>
            <a:off x="2008616" y="2341642"/>
            <a:ext cx="7766936" cy="1096899"/>
          </a:xfrm>
        </p:spPr>
        <p:txBody>
          <a:bodyPr>
            <a:norm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STEPHEN CHBOSKY</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988" y="2975020"/>
            <a:ext cx="6040192" cy="3834884"/>
          </a:xfrm>
          <a:prstGeom prst="rect">
            <a:avLst/>
          </a:prstGeom>
        </p:spPr>
      </p:pic>
    </p:spTree>
    <p:extLst>
      <p:ext uri="{BB962C8B-B14F-4D97-AF65-F5344CB8AC3E}">
        <p14:creationId xmlns:p14="http://schemas.microsoft.com/office/powerpoint/2010/main" val="206903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73" y="119009"/>
            <a:ext cx="8596668" cy="1320800"/>
          </a:xfrm>
        </p:spPr>
        <p:txBody>
          <a:bodyPr/>
          <a:lstStyle/>
          <a:p>
            <a:r>
              <a:rPr lang="en-US" dirty="0" smtClean="0">
                <a:solidFill>
                  <a:schemeClr val="tx1"/>
                </a:solidFill>
              </a:rPr>
              <a:t>Citations Page</a:t>
            </a:r>
            <a:endParaRPr lang="en-US" dirty="0">
              <a:solidFill>
                <a:schemeClr val="tx1"/>
              </a:solidFill>
            </a:endParaRPr>
          </a:p>
        </p:txBody>
      </p:sp>
      <p:sp>
        <p:nvSpPr>
          <p:cNvPr id="3" name="TextBox 2"/>
          <p:cNvSpPr txBox="1"/>
          <p:nvPr/>
        </p:nvSpPr>
        <p:spPr>
          <a:xfrm>
            <a:off x="237381" y="779409"/>
            <a:ext cx="10299001" cy="6001643"/>
          </a:xfrm>
          <a:prstGeom prst="rect">
            <a:avLst/>
          </a:prstGeom>
          <a:noFill/>
        </p:spPr>
        <p:txBody>
          <a:bodyPr wrap="square" rtlCol="0">
            <a:spAutoFit/>
          </a:bodyPr>
          <a:lstStyle/>
          <a:p>
            <a:pPr marL="914400" indent="-914400"/>
            <a:r>
              <a:rPr lang="en-US" sz="1600" dirty="0" smtClean="0"/>
              <a:t>“The Perks Of Being A Wallflower”. </a:t>
            </a:r>
            <a:r>
              <a:rPr lang="en-US" sz="1600" i="1" dirty="0" smtClean="0"/>
              <a:t>Fanpop.com</a:t>
            </a:r>
            <a:r>
              <a:rPr lang="en-US" sz="1600" dirty="0" smtClean="0"/>
              <a:t>. </a:t>
            </a:r>
            <a:r>
              <a:rPr lang="en-US" sz="1600" dirty="0" err="1" smtClean="0"/>
              <a:t>Fanpop</a:t>
            </a:r>
            <a:r>
              <a:rPr lang="en-US" sz="1600" dirty="0" smtClean="0"/>
              <a:t> Inc. 2006-2014. Website. October 13, 2014</a:t>
            </a:r>
          </a:p>
          <a:p>
            <a:pPr marL="914400" indent="-914400"/>
            <a:endParaRPr lang="en-US" sz="1600" dirty="0"/>
          </a:p>
          <a:p>
            <a:pPr marL="914400" indent="-914400"/>
            <a:r>
              <a:rPr lang="en-US" sz="1600" dirty="0" err="1" smtClean="0"/>
              <a:t>Watsonuncensored</a:t>
            </a:r>
            <a:r>
              <a:rPr lang="en-US" sz="1600" dirty="0" smtClean="0"/>
              <a:t>. “Emma Watson in the Perks of Being a Wallflower”. </a:t>
            </a:r>
            <a:r>
              <a:rPr lang="en-US" sz="1600" i="1" dirty="0" smtClean="0"/>
              <a:t>Blogspoot.com</a:t>
            </a:r>
            <a:r>
              <a:rPr lang="en-US" sz="1600" dirty="0" smtClean="0"/>
              <a:t>. </a:t>
            </a:r>
            <a:r>
              <a:rPr lang="en-US" sz="1600" dirty="0" err="1" smtClean="0"/>
              <a:t>Blogspot</a:t>
            </a:r>
            <a:r>
              <a:rPr lang="en-US" sz="1600" dirty="0"/>
              <a:t> </a:t>
            </a:r>
            <a:r>
              <a:rPr lang="en-US" sz="1600" dirty="0" smtClean="0"/>
              <a:t>Inc. October 11,2012. Website. October 13, 2014</a:t>
            </a:r>
          </a:p>
          <a:p>
            <a:pPr marL="914400" indent="-914400"/>
            <a:endParaRPr lang="en-US" sz="1600" dirty="0"/>
          </a:p>
          <a:p>
            <a:pPr marL="914400" indent="-914400"/>
            <a:r>
              <a:rPr lang="en-US" sz="1600" dirty="0" smtClean="0"/>
              <a:t>“Gallery”. </a:t>
            </a:r>
            <a:r>
              <a:rPr lang="en-US" sz="1600" i="1" dirty="0" smtClean="0"/>
              <a:t>perks-of-being-a-wallflower.com</a:t>
            </a:r>
            <a:r>
              <a:rPr lang="en-US" sz="1600" dirty="0" smtClean="0"/>
              <a:t>. Summit Entertainment, LLC. 2012. Website. October 13, 2014</a:t>
            </a:r>
          </a:p>
          <a:p>
            <a:pPr marL="914400" indent="-914400"/>
            <a:endParaRPr lang="en-US" sz="1600" dirty="0"/>
          </a:p>
          <a:p>
            <a:pPr marL="914400" indent="-914400"/>
            <a:r>
              <a:rPr lang="en-US" sz="1600" dirty="0" err="1" smtClean="0"/>
              <a:t>Popcornaddict</a:t>
            </a:r>
            <a:r>
              <a:rPr lang="en-US" sz="1600" dirty="0" smtClean="0"/>
              <a:t>. “The Perks Of Being A Wallflower (2012)”. </a:t>
            </a:r>
            <a:r>
              <a:rPr lang="en-US" sz="1600" i="1" dirty="0" smtClean="0"/>
              <a:t>Popcornaddiction.com</a:t>
            </a:r>
            <a:r>
              <a:rPr lang="en-US" sz="1600" dirty="0" smtClean="0"/>
              <a:t>. WordPress. October 5, 2014. Website. October 13, 2014</a:t>
            </a:r>
          </a:p>
          <a:p>
            <a:pPr marL="914400" indent="-914400"/>
            <a:endParaRPr lang="en-US" sz="1600" dirty="0" smtClean="0"/>
          </a:p>
          <a:p>
            <a:pPr marL="914400" indent="-914400"/>
            <a:r>
              <a:rPr lang="en-US" sz="1600" dirty="0" smtClean="0"/>
              <a:t>Lola. “The Perks of Being a Wallflower</a:t>
            </a:r>
            <a:r>
              <a:rPr lang="en-US" sz="1600" i="1" dirty="0" smtClean="0"/>
              <a:t>”. Blogspot.com</a:t>
            </a:r>
            <a:r>
              <a:rPr lang="en-US" sz="1600" dirty="0" smtClean="0"/>
              <a:t>. </a:t>
            </a:r>
            <a:r>
              <a:rPr lang="en-US" sz="1600" dirty="0" err="1" smtClean="0"/>
              <a:t>Blogspot</a:t>
            </a:r>
            <a:r>
              <a:rPr lang="en-US" sz="1600" dirty="0" smtClean="0"/>
              <a:t> Inc. 2012. Website. October 13, 2014</a:t>
            </a:r>
          </a:p>
          <a:p>
            <a:pPr marL="914400" indent="-914400"/>
            <a:endParaRPr lang="en-US" sz="1600" dirty="0"/>
          </a:p>
          <a:p>
            <a:pPr marL="914400" indent="-914400"/>
            <a:r>
              <a:rPr lang="en-US" sz="1600" dirty="0" smtClean="0"/>
              <a:t>“Charlie”. </a:t>
            </a:r>
            <a:r>
              <a:rPr lang="en-US" sz="1600" i="1" dirty="0" smtClean="0"/>
              <a:t>Perksofbeingawallflower.wikia.com</a:t>
            </a:r>
            <a:r>
              <a:rPr lang="en-US" sz="1600" dirty="0" smtClean="0"/>
              <a:t>. </a:t>
            </a:r>
            <a:r>
              <a:rPr lang="en-US" sz="1600" dirty="0" err="1" smtClean="0"/>
              <a:t>Wikia</a:t>
            </a:r>
            <a:r>
              <a:rPr lang="en-US" sz="1600" dirty="0" smtClean="0"/>
              <a:t> Entertainment. Website. October 13, 2014</a:t>
            </a:r>
          </a:p>
          <a:p>
            <a:pPr marL="914400" indent="-914400"/>
            <a:endParaRPr lang="en-US" sz="1600" dirty="0"/>
          </a:p>
          <a:p>
            <a:pPr marL="914400" indent="-914400"/>
            <a:r>
              <a:rPr lang="en-US" sz="1600" dirty="0" smtClean="0"/>
              <a:t>Alex </a:t>
            </a:r>
            <a:r>
              <a:rPr lang="en-US" sz="1600" dirty="0" err="1" smtClean="0"/>
              <a:t>Withrow</a:t>
            </a:r>
            <a:r>
              <a:rPr lang="en-US" sz="1600" dirty="0" smtClean="0"/>
              <a:t>. “And so it begins”. </a:t>
            </a:r>
            <a:r>
              <a:rPr lang="en-US" sz="1600" i="1" dirty="0" smtClean="0"/>
              <a:t>Blogspot.com</a:t>
            </a:r>
            <a:r>
              <a:rPr lang="en-US" sz="1600" dirty="0" smtClean="0"/>
              <a:t>. </a:t>
            </a:r>
            <a:r>
              <a:rPr lang="en-US" sz="1600" dirty="0" err="1" smtClean="0"/>
              <a:t>Blogspot</a:t>
            </a:r>
            <a:r>
              <a:rPr lang="en-US" sz="1600" dirty="0" smtClean="0"/>
              <a:t> Inc. May 22, 2013. Website. October 13, 2014</a:t>
            </a:r>
          </a:p>
          <a:p>
            <a:pPr marL="914400" indent="-914400"/>
            <a:endParaRPr lang="en-US" sz="1600" dirty="0"/>
          </a:p>
          <a:p>
            <a:pPr marL="914400" indent="-914400"/>
            <a:r>
              <a:rPr lang="en-US" sz="1600" dirty="0" smtClean="0"/>
              <a:t>“Perks of Being a Wallflower Quotes”. </a:t>
            </a:r>
            <a:r>
              <a:rPr lang="en-US" sz="1600" i="1" dirty="0" smtClean="0"/>
              <a:t>Quotes-kid.com</a:t>
            </a:r>
            <a:r>
              <a:rPr lang="en-US" sz="1600" dirty="0" smtClean="0"/>
              <a:t>. </a:t>
            </a:r>
            <a:r>
              <a:rPr lang="en-US" sz="1600" dirty="0" err="1" smtClean="0"/>
              <a:t>Disqus</a:t>
            </a:r>
            <a:r>
              <a:rPr lang="en-US" sz="1600" dirty="0" smtClean="0"/>
              <a:t>. 2012. Website. October 13, 2014</a:t>
            </a:r>
          </a:p>
          <a:p>
            <a:pPr marL="914400" indent="-914400"/>
            <a:endParaRPr lang="en-US" sz="1600" dirty="0"/>
          </a:p>
          <a:p>
            <a:pPr marL="914400" indent="-914400"/>
            <a:r>
              <a:rPr lang="en-US" sz="1600" dirty="0" smtClean="0"/>
              <a:t>Kim Brooks, Kristin Bailey, Kris Kennedy. “The Perks of Being </a:t>
            </a:r>
            <a:r>
              <a:rPr lang="en-US" sz="1600" dirty="0"/>
              <a:t>a</a:t>
            </a:r>
            <a:r>
              <a:rPr lang="en-US" sz="1600" dirty="0" smtClean="0"/>
              <a:t> Wallflower”.  </a:t>
            </a:r>
            <a:r>
              <a:rPr lang="en-US" sz="1600" i="1" dirty="0" smtClean="0"/>
              <a:t>Books.simonandshuster.com</a:t>
            </a:r>
            <a:r>
              <a:rPr lang="en-US" sz="1600" dirty="0" smtClean="0"/>
              <a:t>. Simon &amp; Schuster UK. September 2012. Website. October 13, 2014</a:t>
            </a:r>
          </a:p>
          <a:p>
            <a:pPr marL="914400" indent="-914400"/>
            <a:endParaRPr lang="en-US" sz="1600" dirty="0"/>
          </a:p>
          <a:p>
            <a:pPr marL="914400" indent="-914400"/>
            <a:r>
              <a:rPr lang="en-US" sz="1600" dirty="0" smtClean="0"/>
              <a:t>“The Perks of Being a Wallflower”. </a:t>
            </a:r>
            <a:r>
              <a:rPr lang="en-US" sz="1600" i="1" dirty="0" smtClean="0"/>
              <a:t>Wikipedia.com.</a:t>
            </a:r>
            <a:r>
              <a:rPr lang="en-US" sz="1600" dirty="0" smtClean="0"/>
              <a:t> Wikipedia. October 13, 2014. Website. October 13, 2014</a:t>
            </a:r>
          </a:p>
          <a:p>
            <a:pPr marL="914400" indent="-914400"/>
            <a:endParaRPr lang="en-US" sz="1600" dirty="0"/>
          </a:p>
          <a:p>
            <a:pPr marL="914400" indent="-914400"/>
            <a:r>
              <a:rPr lang="en-US" sz="1600" dirty="0" smtClean="0"/>
              <a:t>“The perks of being a wallflower cover”. </a:t>
            </a:r>
            <a:r>
              <a:rPr lang="en-US" sz="1600" i="1" dirty="0" smtClean="0"/>
              <a:t>Wikia.com.</a:t>
            </a:r>
            <a:r>
              <a:rPr lang="en-US" sz="1600" dirty="0" smtClean="0"/>
              <a:t> </a:t>
            </a:r>
            <a:r>
              <a:rPr lang="en-US" sz="1600" dirty="0" err="1" smtClean="0"/>
              <a:t>Wikia</a:t>
            </a:r>
            <a:r>
              <a:rPr lang="en-US" sz="1600" dirty="0" smtClean="0"/>
              <a:t> Entertainment. Website. October 13, 2014</a:t>
            </a:r>
            <a:endParaRPr lang="en-US" sz="1600" dirty="0"/>
          </a:p>
        </p:txBody>
      </p:sp>
    </p:spTree>
    <p:extLst>
      <p:ext uri="{BB962C8B-B14F-4D97-AF65-F5344CB8AC3E}">
        <p14:creationId xmlns:p14="http://schemas.microsoft.com/office/powerpoint/2010/main" val="299021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59" y="276181"/>
            <a:ext cx="8596668" cy="1320800"/>
          </a:xfrm>
        </p:spPr>
        <p:txBody>
          <a:bodyPr>
            <a:noAutofit/>
          </a:bodyPr>
          <a:lstStyle/>
          <a:p>
            <a:pPr algn="ctr"/>
            <a:r>
              <a:rPr lang="en-US" sz="7200" dirty="0" smtClean="0">
                <a:solidFill>
                  <a:schemeClr val="tx1"/>
                </a:solidFill>
                <a:latin typeface="Gungsuh" panose="02030600000101010101" pitchFamily="18" charset="-127"/>
                <a:ea typeface="Gungsuh" panose="02030600000101010101" pitchFamily="18" charset="-127"/>
                <a:cs typeface="IrisUPC" panose="020B0604020202020204" pitchFamily="34" charset="-34"/>
              </a:rPr>
              <a:t>Setting:</a:t>
            </a:r>
            <a:endParaRPr lang="en-US" sz="7200" dirty="0">
              <a:solidFill>
                <a:schemeClr val="tx1"/>
              </a:solidFill>
              <a:latin typeface="Gungsuh" panose="02030600000101010101" pitchFamily="18" charset="-127"/>
              <a:ea typeface="Gungsuh" panose="02030600000101010101" pitchFamily="18" charset="-127"/>
              <a:cs typeface="IrisUPC" panose="020B0604020202020204" pitchFamily="34" charset="-34"/>
            </a:endParaRPr>
          </a:p>
        </p:txBody>
      </p:sp>
      <p:sp>
        <p:nvSpPr>
          <p:cNvPr id="4" name="TextBox 3"/>
          <p:cNvSpPr txBox="1"/>
          <p:nvPr/>
        </p:nvSpPr>
        <p:spPr>
          <a:xfrm>
            <a:off x="1970468" y="1464490"/>
            <a:ext cx="6761408" cy="5262979"/>
          </a:xfrm>
          <a:prstGeom prst="rect">
            <a:avLst/>
          </a:prstGeom>
          <a:noFill/>
        </p:spPr>
        <p:txBody>
          <a:bodyPr wrap="square" rtlCol="0">
            <a:spAutoFit/>
          </a:bodyPr>
          <a:lstStyle/>
          <a:p>
            <a:r>
              <a:rPr lang="en-US" sz="4800" dirty="0" smtClean="0">
                <a:latin typeface="IrisUPC" panose="020B0604020202020204" pitchFamily="34" charset="-34"/>
                <a:cs typeface="IrisUPC" panose="020B0604020202020204" pitchFamily="34" charset="-34"/>
              </a:rPr>
              <a:t>There are a couple of main settings and some minor settings</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Pennsylvania</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Years: 1991 and 1992</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Big Boy</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High School</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Characters’ Houses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97" y="2987899"/>
            <a:ext cx="5335436" cy="3739569"/>
          </a:xfrm>
          <a:prstGeom prst="rect">
            <a:avLst/>
          </a:prstGeom>
        </p:spPr>
      </p:pic>
    </p:spTree>
    <p:extLst>
      <p:ext uri="{BB962C8B-B14F-4D97-AF65-F5344CB8AC3E}">
        <p14:creationId xmlns:p14="http://schemas.microsoft.com/office/powerpoint/2010/main" val="27359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6113"/>
            <a:ext cx="8596668" cy="1320800"/>
          </a:xfrm>
        </p:spPr>
        <p:txBody>
          <a:bodyPr>
            <a:normAutofit/>
          </a:bodyPr>
          <a:lstStyle/>
          <a:p>
            <a:pPr algn="ctr"/>
            <a:r>
              <a:rPr lang="en-US" sz="7200" dirty="0" smtClean="0">
                <a:solidFill>
                  <a:schemeClr val="tx1"/>
                </a:solidFill>
                <a:latin typeface="Gungsuh" panose="02030600000101010101" pitchFamily="18" charset="-127"/>
                <a:ea typeface="Gungsuh" panose="02030600000101010101" pitchFamily="18" charset="-127"/>
                <a:cs typeface="Courier New" panose="02070309020205020404" pitchFamily="49" charset="0"/>
              </a:rPr>
              <a:t>Conflict(s)</a:t>
            </a:r>
            <a:endParaRPr lang="en-US" sz="7200" dirty="0">
              <a:solidFill>
                <a:schemeClr val="tx1"/>
              </a:solidFill>
              <a:latin typeface="Gungsuh" panose="02030600000101010101" pitchFamily="18" charset="-127"/>
              <a:ea typeface="Gungsuh" panose="02030600000101010101" pitchFamily="18" charset="-127"/>
              <a:cs typeface="Courier New" panose="02070309020205020404" pitchFamily="49" charset="0"/>
            </a:endParaRPr>
          </a:p>
        </p:txBody>
      </p:sp>
      <p:sp>
        <p:nvSpPr>
          <p:cNvPr id="3" name="TextBox 2"/>
          <p:cNvSpPr txBox="1"/>
          <p:nvPr/>
        </p:nvSpPr>
        <p:spPr>
          <a:xfrm>
            <a:off x="1417889" y="1556913"/>
            <a:ext cx="7856113" cy="6924973"/>
          </a:xfrm>
          <a:prstGeom prst="rect">
            <a:avLst/>
          </a:prstGeom>
          <a:noFill/>
        </p:spPr>
        <p:txBody>
          <a:bodyPr wrap="square" rtlCol="0">
            <a:spAutoFit/>
          </a:bodyPr>
          <a:lstStyle/>
          <a:p>
            <a:r>
              <a:rPr lang="en-US" sz="4800" dirty="0" smtClean="0">
                <a:latin typeface="IrisUPC" panose="020B0604020202020204" pitchFamily="34" charset="-34"/>
                <a:cs typeface="IrisUPC" panose="020B0604020202020204" pitchFamily="34" charset="-34"/>
              </a:rPr>
              <a:t>Internal: </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Charlie has to deal with his emotions</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Charlie and Mary Elizabeth</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Charlie trying to fit in</a:t>
            </a:r>
          </a:p>
          <a:p>
            <a:r>
              <a:rPr lang="en-US" sz="4800" dirty="0" smtClean="0">
                <a:latin typeface="IrisUPC" panose="020B0604020202020204" pitchFamily="34" charset="-34"/>
                <a:cs typeface="IrisUPC" panose="020B0604020202020204" pitchFamily="34" charset="-34"/>
              </a:rPr>
              <a:t>External:</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Brad and Patrick</a:t>
            </a:r>
          </a:p>
          <a:p>
            <a:pPr marL="571500" indent="-5715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Charlie and Aunt Helen</a:t>
            </a:r>
          </a:p>
          <a:p>
            <a:pPr marL="57150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660" y="3651162"/>
            <a:ext cx="5268683" cy="32068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080" y="896513"/>
            <a:ext cx="2980234" cy="1983346"/>
          </a:xfrm>
          <a:prstGeom prst="rect">
            <a:avLst/>
          </a:prstGeom>
        </p:spPr>
      </p:pic>
    </p:spTree>
    <p:extLst>
      <p:ext uri="{BB962C8B-B14F-4D97-AF65-F5344CB8AC3E}">
        <p14:creationId xmlns:p14="http://schemas.microsoft.com/office/powerpoint/2010/main" val="22195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50" y="208776"/>
            <a:ext cx="8596668" cy="1320800"/>
          </a:xfrm>
        </p:spPr>
        <p:txBody>
          <a:bodyPr>
            <a:noAutofit/>
          </a:bodyPr>
          <a:lstStyle/>
          <a:p>
            <a:pPr algn="ctr"/>
            <a:r>
              <a:rPr lang="en-US" sz="5400" dirty="0" smtClean="0">
                <a:solidFill>
                  <a:schemeClr val="tx1"/>
                </a:solidFill>
                <a:latin typeface="Gungsuh" panose="02030600000101010101" pitchFamily="18" charset="-127"/>
                <a:ea typeface="Gungsuh" panose="02030600000101010101" pitchFamily="18" charset="-127"/>
                <a:cs typeface="Courier New" panose="02070309020205020404" pitchFamily="49" charset="0"/>
              </a:rPr>
              <a:t>Protagonist</a:t>
            </a:r>
            <a:r>
              <a:rPr lang="en-US" sz="4800" dirty="0" smtClean="0">
                <a:solidFill>
                  <a:schemeClr val="tx1"/>
                </a:solidFill>
                <a:latin typeface="Gungsuh" panose="02030600000101010101" pitchFamily="18" charset="-127"/>
                <a:ea typeface="Gungsuh" panose="02030600000101010101" pitchFamily="18" charset="-127"/>
                <a:cs typeface="Courier New" panose="02070309020205020404" pitchFamily="49" charset="0"/>
              </a:rPr>
              <a:t> and Antagonist</a:t>
            </a:r>
            <a:endParaRPr lang="en-US" sz="4800" dirty="0">
              <a:solidFill>
                <a:schemeClr val="tx1"/>
              </a:solidFill>
              <a:latin typeface="Gungsuh" panose="02030600000101010101" pitchFamily="18" charset="-127"/>
              <a:ea typeface="Gungsuh" panose="02030600000101010101" pitchFamily="18" charset="-127"/>
              <a:cs typeface="Courier New" panose="02070309020205020404" pitchFamily="49" charset="0"/>
            </a:endParaRPr>
          </a:p>
        </p:txBody>
      </p:sp>
      <p:sp>
        <p:nvSpPr>
          <p:cNvPr id="3" name="TextBox 2"/>
          <p:cNvSpPr txBox="1"/>
          <p:nvPr/>
        </p:nvSpPr>
        <p:spPr>
          <a:xfrm>
            <a:off x="1674252" y="1895366"/>
            <a:ext cx="7894749" cy="5016758"/>
          </a:xfrm>
          <a:prstGeom prst="rect">
            <a:avLst/>
          </a:prstGeom>
          <a:noFill/>
        </p:spPr>
        <p:txBody>
          <a:bodyPr wrap="square" rtlCol="0">
            <a:spAutoFit/>
          </a:bodyPr>
          <a:lstStyle/>
          <a:p>
            <a:r>
              <a:rPr lang="en-US" sz="4000" dirty="0" smtClean="0">
                <a:latin typeface="IrisUPC" panose="020B0604020202020204" pitchFamily="34" charset="-34"/>
                <a:cs typeface="IrisUPC" panose="020B0604020202020204" pitchFamily="34" charset="-34"/>
              </a:rPr>
              <a:t>Charlie:</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Compassionate</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Reserved</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Observative</a:t>
            </a:r>
          </a:p>
          <a:p>
            <a:r>
              <a:rPr lang="en-US" sz="4000" dirty="0" smtClean="0">
                <a:latin typeface="IrisUPC" panose="020B0604020202020204" pitchFamily="34" charset="-34"/>
                <a:cs typeface="IrisUPC" panose="020B0604020202020204" pitchFamily="34" charset="-34"/>
              </a:rPr>
              <a:t>Aunt Helen:</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Alcoholic</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Depressed</a:t>
            </a:r>
          </a:p>
          <a:p>
            <a:pPr marL="571500" indent="-571500">
              <a:buFont typeface="Arial" panose="020B0604020202020204" pitchFamily="34" charset="0"/>
              <a:buChar char="•"/>
            </a:pPr>
            <a:r>
              <a:rPr lang="en-US" sz="4000" dirty="0" smtClean="0">
                <a:latin typeface="IrisUPC" panose="020B0604020202020204" pitchFamily="34" charset="-34"/>
                <a:cs typeface="IrisUPC" panose="020B0604020202020204" pitchFamily="34" charset="-34"/>
              </a:rPr>
              <a:t>Caring</a:t>
            </a:r>
            <a:endParaRPr lang="en-US" sz="4000"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627" y="2372321"/>
            <a:ext cx="2286699" cy="26761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918" y="5154844"/>
            <a:ext cx="2857500" cy="1600200"/>
          </a:xfrm>
          <a:prstGeom prst="rect">
            <a:avLst/>
          </a:prstGeom>
        </p:spPr>
      </p:pic>
    </p:spTree>
    <p:extLst>
      <p:ext uri="{BB962C8B-B14F-4D97-AF65-F5344CB8AC3E}">
        <p14:creationId xmlns:p14="http://schemas.microsoft.com/office/powerpoint/2010/main" val="361894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11" y="-85859"/>
            <a:ext cx="8596668" cy="1320800"/>
          </a:xfrm>
        </p:spPr>
        <p:txBody>
          <a:bodyPr>
            <a:normAutofit/>
          </a:bodyPr>
          <a:lstStyle/>
          <a:p>
            <a:pPr algn="ctr"/>
            <a:r>
              <a:rPr lang="en-US" sz="7200" dirty="0" smtClean="0">
                <a:solidFill>
                  <a:schemeClr val="tx1"/>
                </a:solidFill>
                <a:latin typeface="Gungsuh" panose="02030600000101010101" pitchFamily="18" charset="-127"/>
                <a:ea typeface="Gungsuh" panose="02030600000101010101" pitchFamily="18" charset="-127"/>
              </a:rPr>
              <a:t>Theme</a:t>
            </a:r>
            <a:endParaRPr lang="en-US" sz="7200" dirty="0">
              <a:solidFill>
                <a:schemeClr val="tx1"/>
              </a:solidFill>
              <a:latin typeface="Gungsuh" panose="02030600000101010101" pitchFamily="18" charset="-127"/>
              <a:ea typeface="Gungsuh" panose="02030600000101010101" pitchFamily="18" charset="-127"/>
            </a:endParaRPr>
          </a:p>
        </p:txBody>
      </p:sp>
      <p:sp>
        <p:nvSpPr>
          <p:cNvPr id="3" name="TextBox 2"/>
          <p:cNvSpPr txBox="1"/>
          <p:nvPr/>
        </p:nvSpPr>
        <p:spPr>
          <a:xfrm>
            <a:off x="596849" y="1067513"/>
            <a:ext cx="8783392" cy="6001643"/>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Sometimes people will feel meaningless or alone, but in actuality they’re surrounded by people who care about them</a:t>
            </a:r>
          </a:p>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Someone could pretend to be brave, strong, or even careless, but people need others to help them deal with their pain</a:t>
            </a:r>
          </a:p>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People should make the most of their teenage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384" y="2614411"/>
            <a:ext cx="2957848" cy="2897204"/>
          </a:xfrm>
          <a:prstGeom prst="rect">
            <a:avLst/>
          </a:prstGeom>
        </p:spPr>
      </p:pic>
    </p:spTree>
    <p:extLst>
      <p:ext uri="{BB962C8B-B14F-4D97-AF65-F5344CB8AC3E}">
        <p14:creationId xmlns:p14="http://schemas.microsoft.com/office/powerpoint/2010/main" val="1618217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28" y="0"/>
            <a:ext cx="8596668" cy="1320800"/>
          </a:xfrm>
        </p:spPr>
        <p:txBody>
          <a:bodyPr>
            <a:normAutofit/>
          </a:bodyPr>
          <a:lstStyle/>
          <a:p>
            <a:pPr algn="ctr"/>
            <a:r>
              <a:rPr lang="en-US" sz="5400" dirty="0" smtClean="0">
                <a:solidFill>
                  <a:schemeClr val="tx1"/>
                </a:solidFill>
                <a:latin typeface="Gungsuh" panose="02030600000101010101" pitchFamily="18" charset="-127"/>
                <a:ea typeface="Gungsuh" panose="02030600000101010101" pitchFamily="18" charset="-127"/>
              </a:rPr>
              <a:t>Memorable Quotes</a:t>
            </a:r>
            <a:endParaRPr lang="en-US" sz="5400" dirty="0">
              <a:solidFill>
                <a:schemeClr val="tx1"/>
              </a:solidFill>
              <a:latin typeface="Gungsuh" panose="02030600000101010101" pitchFamily="18" charset="-127"/>
              <a:ea typeface="Gungsuh" panose="02030600000101010101" pitchFamily="18" charset="-127"/>
            </a:endParaRPr>
          </a:p>
        </p:txBody>
      </p:sp>
      <p:sp>
        <p:nvSpPr>
          <p:cNvPr id="3" name="TextBox 2"/>
          <p:cNvSpPr txBox="1"/>
          <p:nvPr/>
        </p:nvSpPr>
        <p:spPr>
          <a:xfrm>
            <a:off x="386367" y="857877"/>
            <a:ext cx="8731876"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“We accept the love we think we deserve” (pg.24)</a:t>
            </a:r>
          </a:p>
          <a:p>
            <a:pPr marL="685800" indent="-6858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“Sometimes people use thought to not participate in life” (pg.24)</a:t>
            </a:r>
          </a:p>
          <a:p>
            <a:pPr marL="685800" indent="-6858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“We can’t choose where we come from, but we can choose where we go from there” (pg.211)</a:t>
            </a:r>
          </a:p>
          <a:p>
            <a:pPr marL="685800" indent="-6858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“Things change, friends leave, and life doesn’t stop for anybody” (pg.145)</a:t>
            </a:r>
          </a:p>
          <a:p>
            <a:pPr marL="685800" indent="-6858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“We are who we are for a lot of reasons and maybe we’ll never know most of them” (pg.211)</a:t>
            </a:r>
          </a:p>
          <a:p>
            <a:pPr marL="685800" indent="-685800">
              <a:buFont typeface="Arial" panose="020B0604020202020204" pitchFamily="34" charset="0"/>
              <a:buChar char="•"/>
            </a:pPr>
            <a:r>
              <a:rPr lang="en-US" sz="3600" dirty="0" smtClean="0">
                <a:latin typeface="IrisUPC" panose="020B0604020202020204" pitchFamily="34" charset="-34"/>
                <a:cs typeface="IrisUPC" panose="020B0604020202020204" pitchFamily="34" charset="-34"/>
              </a:rPr>
              <a:t>“You can’t just sit there and put everybody’s lives ahead of yours and think that counts as love” (pg.200)</a:t>
            </a:r>
            <a:endParaRPr lang="en-US" sz="3600"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367" y="3630863"/>
            <a:ext cx="2856633" cy="3110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012" y="449396"/>
            <a:ext cx="2878428" cy="2878428"/>
          </a:xfrm>
          <a:prstGeom prst="rect">
            <a:avLst/>
          </a:prstGeom>
        </p:spPr>
      </p:pic>
    </p:spTree>
    <p:extLst>
      <p:ext uri="{BB962C8B-B14F-4D97-AF65-F5344CB8AC3E}">
        <p14:creationId xmlns:p14="http://schemas.microsoft.com/office/powerpoint/2010/main" val="3085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2" y="282798"/>
            <a:ext cx="8273484" cy="1166254"/>
          </a:xfrm>
        </p:spPr>
        <p:txBody>
          <a:bodyPr>
            <a:normAutofit fontScale="90000"/>
          </a:bodyPr>
          <a:lstStyle/>
          <a:p>
            <a:pPr algn="ctr"/>
            <a:r>
              <a:rPr lang="en-US" sz="7200" dirty="0" smtClean="0">
                <a:solidFill>
                  <a:schemeClr val="tx1"/>
                </a:solidFill>
                <a:latin typeface="Gungsuh" panose="02030600000101010101" pitchFamily="18" charset="-127"/>
                <a:ea typeface="Gungsuh" panose="02030600000101010101" pitchFamily="18" charset="-127"/>
              </a:rPr>
              <a:t>Plot</a:t>
            </a:r>
            <a:endParaRPr lang="en-US" sz="7200" dirty="0">
              <a:solidFill>
                <a:schemeClr val="tx1"/>
              </a:solidFill>
              <a:latin typeface="Gungsuh" panose="02030600000101010101" pitchFamily="18" charset="-127"/>
              <a:ea typeface="Gungsuh" panose="02030600000101010101" pitchFamily="18" charset="-127"/>
            </a:endParaRPr>
          </a:p>
        </p:txBody>
      </p:sp>
      <p:sp>
        <p:nvSpPr>
          <p:cNvPr id="3" name="TextBox 2"/>
          <p:cNvSpPr txBox="1"/>
          <p:nvPr/>
        </p:nvSpPr>
        <p:spPr>
          <a:xfrm>
            <a:off x="854125" y="1449052"/>
            <a:ext cx="8628845" cy="5262979"/>
          </a:xfrm>
          <a:prstGeom prst="rect">
            <a:avLst/>
          </a:prstGeom>
          <a:noFill/>
        </p:spPr>
        <p:txBody>
          <a:bodyPr wrap="square" rtlCol="0">
            <a:spAutoFit/>
          </a:bodyPr>
          <a:lstStyle/>
          <a:p>
            <a:r>
              <a:rPr lang="en-US" sz="4800" dirty="0" smtClean="0">
                <a:latin typeface="IrisUPC" panose="020B0604020202020204" pitchFamily="34" charset="-34"/>
                <a:cs typeface="IrisUPC" panose="020B0604020202020204" pitchFamily="34" charset="-34"/>
              </a:rPr>
              <a:t>Charlie is a teenage boy starting his first year of high school without his best friend Michael. Charlie then meets a group of seniors who befriend him and help him come out of his introverted shell. The book is about first dates, family dramas, new friends, sex, drugs, and the good and bad days of being a teenager.</a:t>
            </a:r>
            <a:endParaRPr lang="en-US" sz="4800" dirty="0">
              <a:latin typeface="IrisUPC" panose="020B0604020202020204" pitchFamily="34" charset="-34"/>
              <a:cs typeface="IrisUPC" panose="020B0604020202020204" pitchFamily="34" charset="-34"/>
            </a:endParaRPr>
          </a:p>
        </p:txBody>
      </p:sp>
    </p:spTree>
    <p:extLst>
      <p:ext uri="{BB962C8B-B14F-4D97-AF65-F5344CB8AC3E}">
        <p14:creationId xmlns:p14="http://schemas.microsoft.com/office/powerpoint/2010/main" val="321463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tx1"/>
                </a:solidFill>
                <a:latin typeface="Gungsuh" panose="02030600000101010101" pitchFamily="18" charset="-127"/>
                <a:ea typeface="Gungsuh" panose="02030600000101010101" pitchFamily="18" charset="-127"/>
              </a:rPr>
              <a:t>Connections</a:t>
            </a:r>
            <a:endParaRPr lang="en-US" sz="5400" dirty="0">
              <a:solidFill>
                <a:schemeClr val="tx1"/>
              </a:solidFill>
              <a:latin typeface="Gungsuh" panose="02030600000101010101" pitchFamily="18" charset="-127"/>
              <a:ea typeface="Gungsuh" panose="02030600000101010101" pitchFamily="18" charset="-127"/>
            </a:endParaRPr>
          </a:p>
        </p:txBody>
      </p:sp>
      <p:sp>
        <p:nvSpPr>
          <p:cNvPr id="3" name="TextBox 2"/>
          <p:cNvSpPr txBox="1"/>
          <p:nvPr/>
        </p:nvSpPr>
        <p:spPr>
          <a:xfrm>
            <a:off x="862885" y="2369713"/>
            <a:ext cx="8693239" cy="3046988"/>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It’s like the Catcher and the Rye</a:t>
            </a:r>
          </a:p>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Connection to society</a:t>
            </a:r>
          </a:p>
          <a:p>
            <a:pPr marL="685800" indent="-685800">
              <a:buFont typeface="Arial" panose="020B0604020202020204" pitchFamily="34" charset="0"/>
              <a:buChar char="•"/>
            </a:pPr>
            <a:r>
              <a:rPr lang="en-US" sz="4800" dirty="0" smtClean="0">
                <a:latin typeface="IrisUPC" panose="020B0604020202020204" pitchFamily="34" charset="-34"/>
                <a:cs typeface="IrisUPC" panose="020B0604020202020204" pitchFamily="34" charset="-34"/>
              </a:rPr>
              <a:t>Connection to myself</a:t>
            </a:r>
          </a:p>
          <a:p>
            <a:pPr marL="685800" indent="-685800">
              <a:buFont typeface="Arial" panose="020B0604020202020204" pitchFamily="34" charset="0"/>
              <a:buChar char="•"/>
            </a:pPr>
            <a:endParaRPr lang="en-US" sz="4800"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3" y="3168204"/>
            <a:ext cx="5929647" cy="3557788"/>
          </a:xfrm>
          <a:prstGeom prst="rect">
            <a:avLst/>
          </a:prstGeom>
        </p:spPr>
      </p:pic>
    </p:spTree>
    <p:extLst>
      <p:ext uri="{BB962C8B-B14F-4D97-AF65-F5344CB8AC3E}">
        <p14:creationId xmlns:p14="http://schemas.microsoft.com/office/powerpoint/2010/main" val="106556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177" y="339144"/>
            <a:ext cx="8596668" cy="1320800"/>
          </a:xfrm>
        </p:spPr>
        <p:txBody>
          <a:bodyPr>
            <a:normAutofit/>
          </a:bodyPr>
          <a:lstStyle/>
          <a:p>
            <a:pPr algn="ctr"/>
            <a:r>
              <a:rPr lang="en-US" sz="5400" dirty="0" smtClean="0">
                <a:solidFill>
                  <a:schemeClr val="tx1"/>
                </a:solidFill>
                <a:latin typeface="Gungsuh" panose="02030600000101010101" pitchFamily="18" charset="-127"/>
                <a:ea typeface="Gungsuh" panose="02030600000101010101" pitchFamily="18" charset="-127"/>
              </a:rPr>
              <a:t>Book Review</a:t>
            </a:r>
            <a:endParaRPr lang="en-US" sz="5400" dirty="0">
              <a:solidFill>
                <a:schemeClr val="tx1"/>
              </a:solidFill>
              <a:latin typeface="Gungsuh" panose="02030600000101010101" pitchFamily="18" charset="-127"/>
              <a:ea typeface="Gungsuh" panose="02030600000101010101" pitchFamily="18" charset="-127"/>
            </a:endParaRPr>
          </a:p>
        </p:txBody>
      </p:sp>
      <p:sp>
        <p:nvSpPr>
          <p:cNvPr id="3" name="TextBox 2"/>
          <p:cNvSpPr txBox="1"/>
          <p:nvPr/>
        </p:nvSpPr>
        <p:spPr>
          <a:xfrm>
            <a:off x="1352283" y="1298625"/>
            <a:ext cx="8461419" cy="3046988"/>
          </a:xfrm>
          <a:prstGeom prst="rect">
            <a:avLst/>
          </a:prstGeom>
          <a:noFill/>
        </p:spPr>
        <p:txBody>
          <a:bodyPr wrap="square" rtlCol="0">
            <a:spAutoFit/>
          </a:bodyPr>
          <a:lstStyle/>
          <a:p>
            <a:r>
              <a:rPr lang="en-US" sz="4800" dirty="0" smtClean="0">
                <a:latin typeface="IrisUPC" panose="020B0604020202020204" pitchFamily="34" charset="-34"/>
                <a:cs typeface="IrisUPC" panose="020B0604020202020204" pitchFamily="34" charset="-34"/>
              </a:rPr>
              <a:t>It is a intriguing tale that captures all of the aspects of high school life. I definitely recommend this book because of the meanings behind it and it is a thrilling tale.</a:t>
            </a:r>
            <a:endParaRPr lang="en-US" sz="4800"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462" y="4307277"/>
            <a:ext cx="1796324" cy="25507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723" y="4333875"/>
            <a:ext cx="1809750" cy="2524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473" y="4345613"/>
            <a:ext cx="2136038" cy="25123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511" y="4333875"/>
            <a:ext cx="1797951" cy="2524125"/>
          </a:xfrm>
          <a:prstGeom prst="rect">
            <a:avLst/>
          </a:prstGeom>
        </p:spPr>
      </p:pic>
    </p:spTree>
    <p:extLst>
      <p:ext uri="{BB962C8B-B14F-4D97-AF65-F5344CB8AC3E}">
        <p14:creationId xmlns:p14="http://schemas.microsoft.com/office/powerpoint/2010/main" val="1870485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280</TotalTime>
  <Words>614</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Gungsuh</vt:lpstr>
      <vt:lpstr>Adobe Kaiti Std R</vt:lpstr>
      <vt:lpstr>Arial</vt:lpstr>
      <vt:lpstr>Courier New</vt:lpstr>
      <vt:lpstr>IrisUPC</vt:lpstr>
      <vt:lpstr>Times New Roman</vt:lpstr>
      <vt:lpstr>Trebuchet MS</vt:lpstr>
      <vt:lpstr>Wingdings 3</vt:lpstr>
      <vt:lpstr>Facet</vt:lpstr>
      <vt:lpstr>the perks of being a wallflower</vt:lpstr>
      <vt:lpstr>Setting:</vt:lpstr>
      <vt:lpstr>Conflict(s)</vt:lpstr>
      <vt:lpstr>Protagonist and Antagonist</vt:lpstr>
      <vt:lpstr>Theme</vt:lpstr>
      <vt:lpstr>Memorable Quotes</vt:lpstr>
      <vt:lpstr>Plot</vt:lpstr>
      <vt:lpstr>Connections</vt:lpstr>
      <vt:lpstr>Book Review</vt:lpstr>
      <vt:lpstr>Citations Page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perks of being a wallflower</dc:title>
  <dc:creator>AMEINNA YASIPOUR</dc:creator>
  <cp:lastModifiedBy>Erica Womer</cp:lastModifiedBy>
  <cp:revision>30</cp:revision>
  <dcterms:created xsi:type="dcterms:W3CDTF">2014-09-24T14:15:27Z</dcterms:created>
  <dcterms:modified xsi:type="dcterms:W3CDTF">2015-01-21T14:53:07Z</dcterms:modified>
</cp:coreProperties>
</file>