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5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9" r:id="rId14"/>
    <p:sldId id="268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83" r:id="rId27"/>
    <p:sldId id="285" r:id="rId28"/>
    <p:sldId id="284" r:id="rId29"/>
    <p:sldId id="286" r:id="rId30"/>
    <p:sldId id="287" r:id="rId31"/>
    <p:sldId id="289" r:id="rId32"/>
    <p:sldId id="290" r:id="rId33"/>
    <p:sldId id="291" r:id="rId34"/>
    <p:sldId id="292" r:id="rId35"/>
    <p:sldId id="288" r:id="rId36"/>
    <p:sldId id="293" r:id="rId37"/>
    <p:sldId id="294" r:id="rId38"/>
    <p:sldId id="295" r:id="rId39"/>
    <p:sldId id="296" r:id="rId40"/>
    <p:sldId id="297" r:id="rId41"/>
    <p:sldId id="29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8E82"/>
    <a:srgbClr val="707473"/>
    <a:srgbClr val="46221D"/>
    <a:srgbClr val="260F07"/>
    <a:srgbClr val="3A4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FB32-048E-46C9-9606-D1F724DBE550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2032-4725-4ACD-8A89-C58B78FB0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1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FB32-048E-46C9-9606-D1F724DBE550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2032-4725-4ACD-8A89-C58B78FB0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3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FB32-048E-46C9-9606-D1F724DBE550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2032-4725-4ACD-8A89-C58B78FB0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2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FB32-048E-46C9-9606-D1F724DBE550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2032-4725-4ACD-8A89-C58B78FB0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9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FB32-048E-46C9-9606-D1F724DBE550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2032-4725-4ACD-8A89-C58B78FB0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5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FB32-048E-46C9-9606-D1F724DBE550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2032-4725-4ACD-8A89-C58B78FB0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6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FB32-048E-46C9-9606-D1F724DBE550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2032-4725-4ACD-8A89-C58B78FB0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9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FB32-048E-46C9-9606-D1F724DBE550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2032-4725-4ACD-8A89-C58B78FB0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1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FB32-048E-46C9-9606-D1F724DBE550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2032-4725-4ACD-8A89-C58B78FB0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7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FB32-048E-46C9-9606-D1F724DBE550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2032-4725-4ACD-8A89-C58B78FB0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7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FB32-048E-46C9-9606-D1F724DBE550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2032-4725-4ACD-8A89-C58B78FB0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0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AFB32-048E-46C9-9606-D1F724DBE550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22032-4725-4ACD-8A89-C58B78FB0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5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60699" y="610693"/>
            <a:ext cx="6070600" cy="1200329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11.4.2014</a:t>
            </a:r>
            <a:endParaRPr lang="en-US" sz="72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2566220"/>
            <a:ext cx="10717160" cy="3046988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 BONNIE" panose="02000000000000000000" pitchFamily="2" charset="0"/>
              </a:rPr>
              <a:t>Announcements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AR BONNIE" panose="02000000000000000000" pitchFamily="2" charset="0"/>
              </a:rPr>
              <a:t>Vocabulary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AR BONNIE" panose="02000000000000000000" pitchFamily="2" charset="0"/>
              </a:rPr>
              <a:t>Independent reading</a:t>
            </a:r>
          </a:p>
          <a:p>
            <a:r>
              <a:rPr lang="en-US" sz="4800" b="1" dirty="0" smtClean="0">
                <a:solidFill>
                  <a:schemeClr val="bg1"/>
                </a:solidFill>
                <a:latin typeface="AR BONNIE" panose="02000000000000000000" pitchFamily="2" charset="0"/>
              </a:rPr>
              <a:t>LEQ: What does the “American Dream” mean to You?</a:t>
            </a:r>
            <a:endParaRPr lang="en-US" sz="4800" b="1" dirty="0">
              <a:solidFill>
                <a:schemeClr val="bg1"/>
              </a:solidFill>
              <a:latin typeface="AR BONN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4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7420" y="720759"/>
            <a:ext cx="10785714" cy="1200329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Frederick Douglass Narrative notes</a:t>
            </a:r>
            <a:endParaRPr lang="en-US" sz="72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2566220"/>
            <a:ext cx="10717160" cy="2062103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Thomas Auld</a:t>
            </a:r>
          </a:p>
          <a:p>
            <a:pPr marL="398463" indent="-398463">
              <a:buSzPct val="80000"/>
              <a:buFont typeface="Wingdings 2" panose="05020102010507070707" pitchFamily="18" charset="2"/>
              <a:buChar char="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Aaron Anthony’s son-in-law</a:t>
            </a:r>
          </a:p>
          <a:p>
            <a:pPr marL="398463" indent="-398463">
              <a:buSzPct val="80000"/>
              <a:buFont typeface="Wingdings 2" panose="05020102010507070707" pitchFamily="18" charset="2"/>
              <a:buChar char="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Douglass becomes </a:t>
            </a:r>
            <a:r>
              <a:rPr lang="en-US" sz="3200" dirty="0" err="1" smtClean="0">
                <a:solidFill>
                  <a:schemeClr val="bg1"/>
                </a:solidFill>
                <a:latin typeface="High Tower Text" panose="02040502050506030303" pitchFamily="18" charset="0"/>
              </a:rPr>
              <a:t>Auld’s</a:t>
            </a: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 property upon Anthony’s death</a:t>
            </a:r>
          </a:p>
          <a:p>
            <a:pPr marL="398463" indent="-398463">
              <a:buSzPct val="80000"/>
              <a:buFont typeface="Wingdings 2" panose="05020102010507070707" pitchFamily="18" charset="2"/>
              <a:buChar char="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a cruel master, especially after he becomes religious</a:t>
            </a:r>
          </a:p>
        </p:txBody>
      </p:sp>
    </p:spTree>
    <p:extLst>
      <p:ext uri="{BB962C8B-B14F-4D97-AF65-F5344CB8AC3E}">
        <p14:creationId xmlns:p14="http://schemas.microsoft.com/office/powerpoint/2010/main" val="152752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7420" y="720759"/>
            <a:ext cx="10785714" cy="1200329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Frederick Douglass Narrative notes</a:t>
            </a:r>
            <a:endParaRPr lang="en-US" sz="72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2566220"/>
            <a:ext cx="10717160" cy="3539430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Hugh Auld</a:t>
            </a:r>
          </a:p>
          <a:p>
            <a:pPr marL="398463" indent="-398463">
              <a:buSzPct val="80000"/>
              <a:buFont typeface="Wingdings 2" panose="05020102010507070707" pitchFamily="18" charset="2"/>
              <a:buChar char="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brother of Thomas Auld</a:t>
            </a:r>
          </a:p>
          <a:p>
            <a:pPr marL="398463" indent="-398463">
              <a:buSzPct val="80000"/>
              <a:buFont typeface="Wingdings 2" panose="05020102010507070707" pitchFamily="18" charset="2"/>
              <a:buChar char="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Douglass is 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sent to live with Hugh in Baltimore</a:t>
            </a:r>
          </a:p>
          <a:p>
            <a:pPr marL="398463" indent="-398463">
              <a:buSzPct val="80000"/>
              <a:buFont typeface="Wingdings 2" panose="05020102010507070707" pitchFamily="18" charset="2"/>
              <a:buChar char="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his home becomes a 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central location Douglass returns to</a:t>
            </a: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, even though he leaves for periods of time</a:t>
            </a:r>
          </a:p>
          <a:p>
            <a:pPr marL="398463" indent="-398463">
              <a:buSzPct val="80000"/>
              <a:buFont typeface="Wingdings 2" panose="05020102010507070707" pitchFamily="18" charset="2"/>
              <a:buChar char=""/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arranges for Douglass to learn a trade</a:t>
            </a:r>
          </a:p>
          <a:p>
            <a:pPr marL="398463" indent="-398463">
              <a:buSzPct val="80000"/>
              <a:buFont typeface="Wingdings 2" panose="05020102010507070707" pitchFamily="18" charset="2"/>
              <a:buChar char="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Douglass escapes to freedom from Hugh </a:t>
            </a:r>
            <a:r>
              <a:rPr lang="en-US" sz="3200" dirty="0" err="1" smtClean="0">
                <a:solidFill>
                  <a:schemeClr val="bg1"/>
                </a:solidFill>
                <a:latin typeface="High Tower Text" panose="02040502050506030303" pitchFamily="18" charset="0"/>
              </a:rPr>
              <a:t>Auld’s</a:t>
            </a: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 home</a:t>
            </a:r>
          </a:p>
        </p:txBody>
      </p:sp>
    </p:spTree>
    <p:extLst>
      <p:ext uri="{BB962C8B-B14F-4D97-AF65-F5344CB8AC3E}">
        <p14:creationId xmlns:p14="http://schemas.microsoft.com/office/powerpoint/2010/main" val="26739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7419" y="610693"/>
            <a:ext cx="10717160" cy="1938992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11.10.2014</a:t>
            </a:r>
          </a:p>
          <a:p>
            <a:pPr algn="ctr"/>
            <a:r>
              <a:rPr lang="en-US" sz="4800" b="1" dirty="0" err="1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LeQ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: how does your past inform who you become?</a:t>
            </a:r>
            <a:endParaRPr lang="en-US" sz="48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2549285"/>
            <a:ext cx="10717160" cy="4031873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Announcements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Vocabulary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Independent Reading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Frederick </a:t>
            </a:r>
            <a:r>
              <a:rPr lang="en-US" sz="3200" dirty="0">
                <a:solidFill>
                  <a:schemeClr val="bg1"/>
                </a:solidFill>
                <a:latin typeface="High Tower Text" panose="02040502050506030303" pitchFamily="18" charset="0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ouglass:</a:t>
            </a:r>
          </a:p>
          <a:p>
            <a:pPr marL="457200" indent="-457200">
              <a:buSzPct val="80000"/>
              <a:buFont typeface="Wingdings 2" panose="05020102010507070707" pitchFamily="18" charset="2"/>
              <a:buChar char="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Continue reading Chapter 1</a:t>
            </a:r>
          </a:p>
          <a:p>
            <a:pPr marL="914400" lvl="1" indent="-457200">
              <a:buSzPct val="80000"/>
              <a:buFont typeface="Wingdings 2" panose="05020102010507070707" pitchFamily="18" charset="2"/>
              <a:buChar char="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Review questions/Check for completion grade</a:t>
            </a:r>
          </a:p>
          <a:p>
            <a:pPr marL="914400" lvl="1" indent="-457200">
              <a:buSzPct val="80000"/>
              <a:buFont typeface="Wingdings 2" panose="05020102010507070707" pitchFamily="18" charset="2"/>
              <a:buChar char="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Chapter 2 Vocabulary</a:t>
            </a:r>
          </a:p>
          <a:p>
            <a:pPr marL="1371600" lvl="2" indent="-457200">
              <a:buSzPct val="80000"/>
              <a:buFont typeface="Wingdings 2" panose="05020102010507070707" pitchFamily="18" charset="2"/>
              <a:buChar char="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Begin </a:t>
            </a:r>
            <a:r>
              <a:rPr lang="en-US" sz="3200" dirty="0">
                <a:solidFill>
                  <a:schemeClr val="bg1"/>
                </a:solidFill>
                <a:latin typeface="High Tower Text" panose="02040502050506030303" pitchFamily="18" charset="0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hapter 2 (if there is time)</a:t>
            </a:r>
          </a:p>
        </p:txBody>
      </p:sp>
    </p:spTree>
    <p:extLst>
      <p:ext uri="{BB962C8B-B14F-4D97-AF65-F5344CB8AC3E}">
        <p14:creationId xmlns:p14="http://schemas.microsoft.com/office/powerpoint/2010/main" val="21675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7419" y="610693"/>
            <a:ext cx="10717160" cy="1938992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11.12.2014</a:t>
            </a:r>
          </a:p>
          <a:p>
            <a:pPr algn="ctr"/>
            <a:r>
              <a:rPr lang="en-US" sz="4800" b="1" dirty="0" err="1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LeQ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: how does your past inform who you become?</a:t>
            </a:r>
            <a:endParaRPr lang="en-US" sz="48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2549285"/>
            <a:ext cx="10717160" cy="3539430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Announcements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Vocabulary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Independent Reading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Frederick </a:t>
            </a:r>
            <a:r>
              <a:rPr lang="en-US" sz="3200" dirty="0">
                <a:solidFill>
                  <a:schemeClr val="bg1"/>
                </a:solidFill>
                <a:latin typeface="High Tower Text" panose="02040502050506030303" pitchFamily="18" charset="0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ouglass:</a:t>
            </a:r>
          </a:p>
          <a:p>
            <a:pPr marL="457200" indent="-457200">
              <a:buSzPct val="80000"/>
              <a:buFont typeface="Wingdings 2" panose="05020102010507070707" pitchFamily="18" charset="2"/>
              <a:buChar char="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Check Chapter 1 questions for completion/Review</a:t>
            </a:r>
          </a:p>
          <a:p>
            <a:pPr marL="457200" indent="-457200">
              <a:buSzPct val="80000"/>
              <a:buFont typeface="Wingdings 2" panose="05020102010507070707" pitchFamily="18" charset="2"/>
              <a:buChar char="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Begin/Continue Chapter 2</a:t>
            </a:r>
          </a:p>
          <a:p>
            <a:pPr marL="914400" lvl="1" indent="-457200">
              <a:buSzPct val="80000"/>
              <a:buFont typeface="Wingdings 2" panose="05020102010507070707" pitchFamily="18" charset="2"/>
              <a:buChar char="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Chapter 2 Vocabulary</a:t>
            </a:r>
          </a:p>
        </p:txBody>
      </p:sp>
    </p:spTree>
    <p:extLst>
      <p:ext uri="{BB962C8B-B14F-4D97-AF65-F5344CB8AC3E}">
        <p14:creationId xmlns:p14="http://schemas.microsoft.com/office/powerpoint/2010/main" val="7464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0632" y="720759"/>
            <a:ext cx="6070600" cy="1200329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vocabulary</a:t>
            </a:r>
            <a:endParaRPr lang="en-US" sz="72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2566220"/>
            <a:ext cx="10717160" cy="2308324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Evince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to reveal the presence of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Ineffable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to great or extreme to be described or 	expressed in words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Obdurate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stubborn; unmoved by persuasion</a:t>
            </a:r>
          </a:p>
        </p:txBody>
      </p:sp>
    </p:spTree>
    <p:extLst>
      <p:ext uri="{BB962C8B-B14F-4D97-AF65-F5344CB8AC3E}">
        <p14:creationId xmlns:p14="http://schemas.microsoft.com/office/powerpoint/2010/main" val="30026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7419" y="610693"/>
            <a:ext cx="10717160" cy="1938992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11.13.2014</a:t>
            </a:r>
          </a:p>
          <a:p>
            <a:pPr algn="ctr"/>
            <a:r>
              <a:rPr lang="en-US" sz="4800" b="1" dirty="0" err="1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LeQ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: how does your past inform who you become?</a:t>
            </a:r>
            <a:endParaRPr lang="en-US" sz="48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2549285"/>
            <a:ext cx="10717160" cy="3539430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Announcements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Vocabulary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Independent Reading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Frederick </a:t>
            </a:r>
            <a:r>
              <a:rPr lang="en-US" sz="3200" dirty="0">
                <a:solidFill>
                  <a:schemeClr val="bg1"/>
                </a:solidFill>
                <a:latin typeface="High Tower Text" panose="02040502050506030303" pitchFamily="18" charset="0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ouglass:</a:t>
            </a:r>
          </a:p>
          <a:p>
            <a:pPr marL="457200" indent="-457200">
              <a:buSzPct val="80000"/>
              <a:buFont typeface="Wingdings 2" panose="05020102010507070707" pitchFamily="18" charset="2"/>
              <a:buChar char="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Check Chapter 2 questions for completion/Review</a:t>
            </a:r>
          </a:p>
          <a:p>
            <a:pPr marL="457200" indent="-457200">
              <a:buSzPct val="80000"/>
              <a:buFont typeface="Wingdings 2" panose="05020102010507070707" pitchFamily="18" charset="2"/>
              <a:buChar char="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Begin/Continue Chapter 3</a:t>
            </a:r>
          </a:p>
          <a:p>
            <a:pPr marL="914400" lvl="1" indent="-457200">
              <a:buSzPct val="80000"/>
              <a:buFont typeface="Wingdings 2" panose="05020102010507070707" pitchFamily="18" charset="2"/>
              <a:buChar char="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Chapter 3 Vocabulary</a:t>
            </a:r>
          </a:p>
        </p:txBody>
      </p:sp>
    </p:spTree>
    <p:extLst>
      <p:ext uri="{BB962C8B-B14F-4D97-AF65-F5344CB8AC3E}">
        <p14:creationId xmlns:p14="http://schemas.microsoft.com/office/powerpoint/2010/main" val="40529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0632" y="720759"/>
            <a:ext cx="6070600" cy="1200329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vocabulary</a:t>
            </a:r>
            <a:endParaRPr lang="en-US" sz="72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2566220"/>
            <a:ext cx="10717160" cy="3416320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Defile 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to taint, make dirty, or pollute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Brook 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to tolerate, allow, or stand for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Ascertain 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to make certain of; to find out for sure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Imbibe 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to absorb or assimilate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Execrate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 – to feel great hatred toward; to denounce as 	evil or detestable</a:t>
            </a:r>
          </a:p>
        </p:txBody>
      </p:sp>
    </p:spTree>
    <p:extLst>
      <p:ext uri="{BB962C8B-B14F-4D97-AF65-F5344CB8AC3E}">
        <p14:creationId xmlns:p14="http://schemas.microsoft.com/office/powerpoint/2010/main" val="1825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7419" y="610693"/>
            <a:ext cx="10717160" cy="1938992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11.13.2014</a:t>
            </a:r>
          </a:p>
          <a:p>
            <a:pPr algn="ctr"/>
            <a:r>
              <a:rPr lang="en-US" sz="4800" b="1" dirty="0" err="1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LeQ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: how does your past inform who you become?</a:t>
            </a:r>
            <a:endParaRPr lang="en-US" sz="48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2549285"/>
            <a:ext cx="10717160" cy="4031873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Announcements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Vocabulary – 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no computers, no notes, no talking: </a:t>
            </a:r>
          </a:p>
          <a:p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	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	      clear desk &amp; a pencil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Independent Reading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Frederick </a:t>
            </a:r>
            <a:r>
              <a:rPr lang="en-US" sz="3200" dirty="0">
                <a:solidFill>
                  <a:schemeClr val="bg1"/>
                </a:solidFill>
                <a:latin typeface="High Tower Text" panose="02040502050506030303" pitchFamily="18" charset="0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ouglass:</a:t>
            </a:r>
          </a:p>
          <a:p>
            <a:pPr marL="457200" indent="-457200">
              <a:buSzPct val="80000"/>
              <a:buFont typeface="Wingdings 2" panose="05020102010507070707" pitchFamily="18" charset="2"/>
              <a:buChar char="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Check Chapter 3 questions for completion/Review</a:t>
            </a:r>
          </a:p>
          <a:p>
            <a:pPr marL="457200" indent="-457200">
              <a:buSzPct val="80000"/>
              <a:buFont typeface="Wingdings 2" panose="05020102010507070707" pitchFamily="18" charset="2"/>
              <a:buChar char="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Begin/Continue Chapter 4</a:t>
            </a:r>
          </a:p>
          <a:p>
            <a:pPr marL="914400" lvl="1" indent="-457200">
              <a:buSzPct val="80000"/>
              <a:buFont typeface="Wingdings 2" panose="05020102010507070707" pitchFamily="18" charset="2"/>
              <a:buChar char="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Chapter 3 Vocabulary</a:t>
            </a:r>
          </a:p>
        </p:txBody>
      </p:sp>
    </p:spTree>
    <p:extLst>
      <p:ext uri="{BB962C8B-B14F-4D97-AF65-F5344CB8AC3E}">
        <p14:creationId xmlns:p14="http://schemas.microsoft.com/office/powerpoint/2010/main" val="199660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0632" y="720759"/>
            <a:ext cx="6070600" cy="1200329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vocabulary</a:t>
            </a:r>
            <a:endParaRPr lang="en-US" sz="72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2219085"/>
            <a:ext cx="10717160" cy="3970318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Immutable 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unchanging over time; unable to be 	changed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Debase 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to lower the moral character of; to degrade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Homage 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respect shown publicly; formal 	acknowledgement of allegiance 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Servile 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slavishly submissive in nature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Reprove 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to scold or correct; to display disapproval of</a:t>
            </a:r>
          </a:p>
        </p:txBody>
      </p:sp>
    </p:spTree>
    <p:extLst>
      <p:ext uri="{BB962C8B-B14F-4D97-AF65-F5344CB8AC3E}">
        <p14:creationId xmlns:p14="http://schemas.microsoft.com/office/powerpoint/2010/main" val="41119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0632" y="720759"/>
            <a:ext cx="6070600" cy="1200329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vocabulary</a:t>
            </a:r>
            <a:endParaRPr lang="en-US" sz="72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2566220"/>
            <a:ext cx="10717160" cy="2862322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Consummate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showing a high degree of skill or flair 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Expedient 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convenient and practical; a quick and easy 	way to solve a problem or do something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Arraign 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to call or bring someone before court to 	answer a criminal charge</a:t>
            </a:r>
          </a:p>
        </p:txBody>
      </p:sp>
    </p:spTree>
    <p:extLst>
      <p:ext uri="{BB962C8B-B14F-4D97-AF65-F5344CB8AC3E}">
        <p14:creationId xmlns:p14="http://schemas.microsoft.com/office/powerpoint/2010/main" val="370244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60699" y="610693"/>
            <a:ext cx="6070600" cy="1200329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11.6.2014</a:t>
            </a:r>
            <a:endParaRPr lang="en-US" sz="72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1846552"/>
            <a:ext cx="10717160" cy="4524315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 BONNIE" panose="02000000000000000000" pitchFamily="2" charset="0"/>
              </a:rPr>
              <a:t>Announcements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AR BONNIE" panose="02000000000000000000" pitchFamily="2" charset="0"/>
              </a:rPr>
              <a:t>Period 1: independent reading or vocabulary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AR BONNIE" panose="02000000000000000000" pitchFamily="2" charset="0"/>
              </a:rPr>
              <a:t>begin reading Frederick Douglass narrative</a:t>
            </a:r>
          </a:p>
          <a:p>
            <a:r>
              <a:rPr lang="en-US" sz="4800" dirty="0">
                <a:solidFill>
                  <a:schemeClr val="bg1"/>
                </a:solidFill>
                <a:latin typeface="AR BONNIE" panose="02000000000000000000" pitchFamily="2" charset="0"/>
              </a:rPr>
              <a:t>	</a:t>
            </a:r>
            <a:r>
              <a:rPr lang="en-US" sz="4800" dirty="0" smtClean="0">
                <a:solidFill>
                  <a:schemeClr val="bg1"/>
                </a:solidFill>
                <a:latin typeface="AR BONNIE" panose="02000000000000000000" pitchFamily="2" charset="0"/>
              </a:rPr>
              <a:t>chapter 1 questions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AR BONNIE" panose="02000000000000000000" pitchFamily="2" charset="0"/>
              </a:rPr>
              <a:t>Period 2: Monday-Tuesday discussion: wrap up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AR BONNIE" panose="02000000000000000000" pitchFamily="2" charset="0"/>
              </a:rPr>
              <a:t>Begin Frederick </a:t>
            </a:r>
            <a:r>
              <a:rPr lang="en-US" sz="4800" dirty="0" err="1" smtClean="0">
                <a:solidFill>
                  <a:schemeClr val="bg1"/>
                </a:solidFill>
                <a:latin typeface="AR BONNIE" panose="02000000000000000000" pitchFamily="2" charset="0"/>
              </a:rPr>
              <a:t>douglass</a:t>
            </a:r>
            <a:r>
              <a:rPr lang="en-US" sz="4800" dirty="0" smtClean="0">
                <a:solidFill>
                  <a:schemeClr val="bg1"/>
                </a:solidFill>
                <a:latin typeface="AR BONNIE" panose="02000000000000000000" pitchFamily="2" charset="0"/>
              </a:rPr>
              <a:t> narrative - Notes</a:t>
            </a:r>
          </a:p>
        </p:txBody>
      </p:sp>
    </p:spTree>
    <p:extLst>
      <p:ext uri="{BB962C8B-B14F-4D97-AF65-F5344CB8AC3E}">
        <p14:creationId xmlns:p14="http://schemas.microsoft.com/office/powerpoint/2010/main" val="23600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7419" y="593759"/>
            <a:ext cx="10717160" cy="1938992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11.17.2014</a:t>
            </a:r>
          </a:p>
          <a:p>
            <a:pPr algn="ctr"/>
            <a:r>
              <a:rPr lang="en-US" sz="4800" b="1" dirty="0" err="1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LeQ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: how does your past inform who you become?</a:t>
            </a:r>
            <a:endParaRPr lang="en-US" sz="48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1677216"/>
            <a:ext cx="10717160" cy="5016758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Announcements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Vocabulary:</a:t>
            </a:r>
          </a:p>
          <a:p>
            <a:pPr marL="457200" indent="-457200">
              <a:buSzPct val="80000"/>
              <a:buFont typeface="Wingdings 2" panose="05020102010507070707" pitchFamily="18" charset="2"/>
              <a:buChar char="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Choose 12 vocabulary</a:t>
            </a:r>
          </a:p>
          <a:p>
            <a:pPr marL="457200" indent="-457200">
              <a:buSzPct val="80000"/>
              <a:buFont typeface="Wingdings 2" panose="05020102010507070707" pitchFamily="18" charset="2"/>
              <a:buChar char="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Write a sentence for each</a:t>
            </a:r>
          </a:p>
          <a:p>
            <a:pPr marL="914400" lvl="1" indent="-457200">
              <a:buSzPct val="80000"/>
              <a:buFont typeface="Wingdings 2" panose="05020102010507070707" pitchFamily="18" charset="2"/>
              <a:buChar char="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6 must have common nouns; 6 must have proper nouns</a:t>
            </a:r>
          </a:p>
          <a:p>
            <a:pPr marL="914400" lvl="1" indent="-457200">
              <a:buSzPct val="80000"/>
              <a:buFont typeface="Wingdings 2" panose="05020102010507070707" pitchFamily="18" charset="2"/>
              <a:buChar char="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6 must have action verbs; 6 must have helping verbs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Independent Reading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Frederick </a:t>
            </a:r>
            <a:r>
              <a:rPr lang="en-US" sz="3200" dirty="0">
                <a:solidFill>
                  <a:schemeClr val="bg1"/>
                </a:solidFill>
                <a:latin typeface="High Tower Text" panose="02040502050506030303" pitchFamily="18" charset="0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ouglass:</a:t>
            </a:r>
          </a:p>
          <a:p>
            <a:pPr marL="457200" indent="-457200">
              <a:buSzPct val="80000"/>
              <a:buFont typeface="Wingdings 2" panose="05020102010507070707" pitchFamily="18" charset="2"/>
              <a:buChar char="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Check Chapter 4</a:t>
            </a:r>
          </a:p>
          <a:p>
            <a:pPr marL="914400" lvl="1" indent="-457200">
              <a:buSzPct val="80000"/>
              <a:buFont typeface="Wingdings 2" panose="05020102010507070707" pitchFamily="18" charset="2"/>
              <a:buChar char="ó"/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If you are up to date, wait for instructions</a:t>
            </a:r>
          </a:p>
        </p:txBody>
      </p:sp>
    </p:spTree>
    <p:extLst>
      <p:ext uri="{BB962C8B-B14F-4D97-AF65-F5344CB8AC3E}">
        <p14:creationId xmlns:p14="http://schemas.microsoft.com/office/powerpoint/2010/main" val="389931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7419" y="593759"/>
            <a:ext cx="10717160" cy="1938992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11.18.2014</a:t>
            </a:r>
          </a:p>
          <a:p>
            <a:pPr algn="ctr"/>
            <a:r>
              <a:rPr lang="en-US" sz="4800" b="1" dirty="0" err="1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LeQ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: how does your past inform who you become?</a:t>
            </a:r>
            <a:endParaRPr lang="en-US" sz="48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2913350"/>
            <a:ext cx="10717160" cy="2554545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Announcements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Vocabulary/Grammar: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Frederick </a:t>
            </a:r>
            <a:r>
              <a:rPr lang="en-US" sz="3200" dirty="0">
                <a:solidFill>
                  <a:schemeClr val="bg1"/>
                </a:solidFill>
                <a:latin typeface="High Tower Text" panose="02040502050506030303" pitchFamily="18" charset="0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ouglass:</a:t>
            </a:r>
          </a:p>
          <a:p>
            <a:pPr marL="457200" indent="-457200">
              <a:buSzPct val="80000"/>
              <a:buFont typeface="Wingdings 2" panose="05020102010507070707" pitchFamily="18" charset="2"/>
              <a:buChar char="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Read &amp; Check Chapters 5 &amp; 6</a:t>
            </a:r>
          </a:p>
          <a:p>
            <a:pPr marL="914400" lvl="1" indent="-457200">
              <a:buSzPct val="80000"/>
              <a:buFont typeface="Wingdings 2" panose="05020102010507070707" pitchFamily="18" charset="2"/>
              <a:buChar char="ó"/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If you are up to date, wait for instructions</a:t>
            </a:r>
          </a:p>
        </p:txBody>
      </p:sp>
    </p:spTree>
    <p:extLst>
      <p:ext uri="{BB962C8B-B14F-4D97-AF65-F5344CB8AC3E}">
        <p14:creationId xmlns:p14="http://schemas.microsoft.com/office/powerpoint/2010/main" val="345948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651" y="206476"/>
            <a:ext cx="7626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igh Tower Text" panose="02040502050506030303" pitchFamily="18" charset="0"/>
              </a:rPr>
              <a:t>Subjects &amp; </a:t>
            </a:r>
            <a:r>
              <a:rPr lang="en-US" sz="4400" dirty="0" smtClean="0">
                <a:latin typeface="High Tower Text" panose="02040502050506030303" pitchFamily="18" charset="0"/>
              </a:rPr>
              <a:t>Predicates: Review</a:t>
            </a:r>
            <a:endParaRPr lang="en-US" sz="4400" dirty="0" smtClean="0">
              <a:latin typeface="High Tower Text" panose="020405020505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651" y="1445342"/>
            <a:ext cx="120051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igh Tower Text" panose="02040502050506030303" pitchFamily="18" charset="0"/>
              </a:rPr>
              <a:t>The </a:t>
            </a:r>
            <a:r>
              <a:rPr lang="en-US" sz="3600" dirty="0" smtClean="0">
                <a:solidFill>
                  <a:srgbClr val="C00000"/>
                </a:solidFill>
                <a:latin typeface="High Tower Text" panose="02040502050506030303" pitchFamily="18" charset="0"/>
              </a:rPr>
              <a:t>subject</a:t>
            </a:r>
            <a:r>
              <a:rPr lang="en-US" sz="3600" dirty="0" smtClean="0">
                <a:latin typeface="High Tower Text" panose="02040502050506030303" pitchFamily="18" charset="0"/>
              </a:rPr>
              <a:t> of a sentence tells who the “do-</a:t>
            </a:r>
            <a:r>
              <a:rPr lang="en-US" sz="3600" dirty="0" err="1" smtClean="0">
                <a:latin typeface="High Tower Text" panose="02040502050506030303" pitchFamily="18" charset="0"/>
              </a:rPr>
              <a:t>er</a:t>
            </a:r>
            <a:r>
              <a:rPr lang="en-US" sz="3600" dirty="0" smtClean="0">
                <a:latin typeface="High Tower Text" panose="02040502050506030303" pitchFamily="18" charset="0"/>
              </a:rPr>
              <a:t>” or “be-</a:t>
            </a:r>
            <a:r>
              <a:rPr lang="en-US" sz="3600" dirty="0" err="1" smtClean="0">
                <a:latin typeface="High Tower Text" panose="02040502050506030303" pitchFamily="18" charset="0"/>
              </a:rPr>
              <a:t>er</a:t>
            </a:r>
            <a:r>
              <a:rPr lang="en-US" sz="3600" dirty="0" smtClean="0">
                <a:latin typeface="High Tower Text" panose="02040502050506030303" pitchFamily="18" charset="0"/>
              </a:rPr>
              <a:t>” is.</a:t>
            </a:r>
          </a:p>
          <a:p>
            <a:endParaRPr lang="en-US" sz="3600" dirty="0">
              <a:latin typeface="High Tower Text" panose="02040502050506030303" pitchFamily="18" charset="0"/>
            </a:endParaRPr>
          </a:p>
          <a:p>
            <a:r>
              <a:rPr lang="en-US" sz="3600" dirty="0" smtClean="0">
                <a:latin typeface="High Tower Text" panose="02040502050506030303" pitchFamily="18" charset="0"/>
              </a:rPr>
              <a:t>The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High Tower Text" panose="02040502050506030303" pitchFamily="18" charset="0"/>
              </a:rPr>
              <a:t>predicate </a:t>
            </a:r>
            <a:r>
              <a:rPr lang="en-US" sz="3600" dirty="0" smtClean="0">
                <a:latin typeface="High Tower Text" panose="02040502050506030303" pitchFamily="18" charset="0"/>
              </a:rPr>
              <a:t>of a sentence completes the rest of the sentence and contains the verb and all accompanying modifiers.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8915" y="4906297"/>
            <a:ext cx="9222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High Tower Text" panose="02040502050506030303" pitchFamily="18" charset="0"/>
              </a:rPr>
              <a:t>Frederick Douglass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High Tower Text" panose="02040502050506030303" pitchFamily="18" charset="0"/>
              </a:rPr>
              <a:t>wrote an autobiography.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8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651" y="206476"/>
            <a:ext cx="7346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igh Tower Text" panose="02040502050506030303" pitchFamily="18" charset="0"/>
              </a:rPr>
              <a:t>Subjects &amp; </a:t>
            </a:r>
            <a:r>
              <a:rPr lang="en-US" sz="4400" dirty="0" smtClean="0">
                <a:latin typeface="High Tower Text" panose="02040502050506030303" pitchFamily="18" charset="0"/>
              </a:rPr>
              <a:t>Predicates: Review</a:t>
            </a:r>
            <a:endParaRPr lang="en-US" sz="4400" dirty="0" smtClean="0">
              <a:latin typeface="High Tower Text" panose="020405020505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651" y="1445342"/>
            <a:ext cx="120543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igh Tower Text" panose="02040502050506030303" pitchFamily="18" charset="0"/>
              </a:rPr>
              <a:t>The </a:t>
            </a:r>
            <a:r>
              <a:rPr lang="en-US" sz="3600" dirty="0" smtClean="0">
                <a:solidFill>
                  <a:srgbClr val="C00000"/>
                </a:solidFill>
                <a:latin typeface="High Tower Text" panose="02040502050506030303" pitchFamily="18" charset="0"/>
              </a:rPr>
              <a:t>subject</a:t>
            </a:r>
            <a:r>
              <a:rPr lang="en-US" sz="3600" dirty="0" smtClean="0">
                <a:latin typeface="High Tower Text" panose="02040502050506030303" pitchFamily="18" charset="0"/>
              </a:rPr>
              <a:t> of a sentence is either a noun, or a phrase functioning as a noun.</a:t>
            </a:r>
          </a:p>
          <a:p>
            <a:endParaRPr lang="en-US" sz="3600" dirty="0">
              <a:latin typeface="High Tower Text" panose="02040502050506030303" pitchFamily="18" charset="0"/>
            </a:endParaRPr>
          </a:p>
          <a:p>
            <a:r>
              <a:rPr lang="en-US" sz="3600" dirty="0" smtClean="0">
                <a:latin typeface="High Tower Text" panose="02040502050506030303" pitchFamily="18" charset="0"/>
              </a:rPr>
              <a:t>	If you can find the verb, you can find the subject.</a:t>
            </a:r>
          </a:p>
          <a:p>
            <a:r>
              <a:rPr lang="en-US" sz="3600" dirty="0" smtClean="0">
                <a:latin typeface="High Tower Text" panose="02040502050506030303" pitchFamily="18" charset="0"/>
              </a:rPr>
              <a:t>	Just ask yourself: “who or what is doing/being the verb?”</a:t>
            </a:r>
          </a:p>
          <a:p>
            <a:endParaRPr lang="en-US" sz="36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8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650" y="206476"/>
            <a:ext cx="7456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igh Tower Text" panose="02040502050506030303" pitchFamily="18" charset="0"/>
              </a:rPr>
              <a:t>Subjects &amp; </a:t>
            </a:r>
            <a:r>
              <a:rPr lang="en-US" sz="4400" dirty="0" smtClean="0">
                <a:latin typeface="High Tower Text" panose="02040502050506030303" pitchFamily="18" charset="0"/>
              </a:rPr>
              <a:t>Predicates: Review</a:t>
            </a:r>
            <a:endParaRPr lang="en-US" sz="4400" dirty="0" smtClean="0">
              <a:latin typeface="High Tower Text" panose="020405020505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2154" y="1500328"/>
            <a:ext cx="9222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High Tower Text" panose="02040502050506030303" pitchFamily="18" charset="0"/>
              </a:rPr>
              <a:t>Frederick Douglass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High Tower Text" panose="02040502050506030303" pitchFamily="18" charset="0"/>
              </a:rPr>
              <a:t>wrote an autobiography.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High Tower Text" panose="020405020505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2154" y="2146659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igh Tower Text" panose="02040502050506030303" pitchFamily="18" charset="0"/>
              </a:rPr>
              <a:t>Wrote is our verb.</a:t>
            </a:r>
          </a:p>
          <a:p>
            <a:r>
              <a:rPr lang="en-US" sz="3600" dirty="0" smtClean="0">
                <a:latin typeface="High Tower Text" panose="02040502050506030303" pitchFamily="18" charset="0"/>
              </a:rPr>
              <a:t>Who wrote? – Frederick Douglass. </a:t>
            </a:r>
            <a:endParaRPr lang="en-US" sz="3600" dirty="0">
              <a:latin typeface="High Tower Text" panose="020405020505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7634" y="3832893"/>
            <a:ext cx="10043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igh Tower Text" panose="02040502050506030303" pitchFamily="18" charset="0"/>
              </a:rPr>
              <a:t>Use this technique for more complex sentences.</a:t>
            </a:r>
            <a:endParaRPr lang="en-US" sz="3600" dirty="0">
              <a:latin typeface="High Tower Text" panose="020405020505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429" y="5145501"/>
            <a:ext cx="11189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igh Tower Text" panose="02040502050506030303" pitchFamily="18" charset="0"/>
              </a:rPr>
              <a:t>Learning to write was important for Frederick Douglass.</a:t>
            </a:r>
            <a:endParaRPr lang="en-US" sz="36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651" y="206476"/>
            <a:ext cx="7187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igh Tower Text" panose="02040502050506030303" pitchFamily="18" charset="0"/>
              </a:rPr>
              <a:t>Vocabulary &amp; Grammar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5789" y="1463318"/>
            <a:ext cx="100436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igh Tower Text" panose="02040502050506030303" pitchFamily="18" charset="0"/>
              </a:rPr>
              <a:t>Write 8 sentences: label the subject and predicate.</a:t>
            </a:r>
          </a:p>
          <a:p>
            <a:r>
              <a:rPr lang="en-US" sz="3600" dirty="0" smtClean="0">
                <a:latin typeface="High Tower Text" panose="02040502050506030303" pitchFamily="18" charset="0"/>
              </a:rPr>
              <a:t>You should have 3 action verbs, 3 linking verbs, 	and 2 helping verbs.</a:t>
            </a:r>
          </a:p>
          <a:p>
            <a:r>
              <a:rPr lang="en-US" sz="3600" dirty="0" smtClean="0">
                <a:latin typeface="High Tower Text" panose="02040502050506030303" pitchFamily="18" charset="0"/>
              </a:rPr>
              <a:t>Vocabulary:</a:t>
            </a:r>
          </a:p>
          <a:p>
            <a:r>
              <a:rPr lang="en-US" sz="3600" dirty="0">
                <a:latin typeface="High Tower Text" panose="02040502050506030303" pitchFamily="18" charset="0"/>
              </a:rPr>
              <a:t>	</a:t>
            </a:r>
            <a:r>
              <a:rPr lang="en-US" sz="3600" dirty="0" smtClean="0">
                <a:latin typeface="High Tower Text" panose="02040502050506030303" pitchFamily="18" charset="0"/>
              </a:rPr>
              <a:t>conspicuous			conjecture</a:t>
            </a:r>
          </a:p>
          <a:p>
            <a:r>
              <a:rPr lang="en-US" sz="3600" dirty="0">
                <a:latin typeface="High Tower Text" panose="02040502050506030303" pitchFamily="18" charset="0"/>
              </a:rPr>
              <a:t>	</a:t>
            </a:r>
            <a:r>
              <a:rPr lang="en-US" sz="3600" dirty="0" smtClean="0">
                <a:latin typeface="High Tower Text" panose="02040502050506030303" pitchFamily="18" charset="0"/>
              </a:rPr>
              <a:t>sagacious				ban</a:t>
            </a:r>
          </a:p>
          <a:p>
            <a:r>
              <a:rPr lang="en-US" sz="3600" dirty="0">
                <a:latin typeface="High Tower Text" panose="02040502050506030303" pitchFamily="18" charset="0"/>
              </a:rPr>
              <a:t>	</a:t>
            </a:r>
            <a:r>
              <a:rPr lang="en-US" sz="3600" dirty="0" smtClean="0">
                <a:latin typeface="High Tower Text" panose="02040502050506030303" pitchFamily="18" charset="0"/>
              </a:rPr>
              <a:t>intimation			inextricable</a:t>
            </a:r>
          </a:p>
          <a:p>
            <a:r>
              <a:rPr lang="en-US" sz="3600" dirty="0">
                <a:latin typeface="High Tower Text" panose="02040502050506030303" pitchFamily="18" charset="0"/>
              </a:rPr>
              <a:t>	</a:t>
            </a:r>
            <a:r>
              <a:rPr lang="en-US" sz="3600" dirty="0" smtClean="0">
                <a:latin typeface="High Tower Text" panose="02040502050506030303" pitchFamily="18" charset="0"/>
              </a:rPr>
              <a:t>felicity				antipathy</a:t>
            </a:r>
            <a:endParaRPr lang="en-US" sz="36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7419" y="593759"/>
            <a:ext cx="10717160" cy="1938992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11.19.2014</a:t>
            </a:r>
          </a:p>
          <a:p>
            <a:pPr algn="ctr"/>
            <a:r>
              <a:rPr lang="en-US" sz="4800" b="1" dirty="0" err="1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LeQ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: how does your past inform who you become?</a:t>
            </a:r>
            <a:endParaRPr lang="en-US" sz="48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2913350"/>
            <a:ext cx="10717160" cy="2554545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Announcements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Vocabulary/Grammar: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Frederick </a:t>
            </a:r>
            <a:r>
              <a:rPr lang="en-US" sz="3200" dirty="0">
                <a:solidFill>
                  <a:schemeClr val="bg1"/>
                </a:solidFill>
                <a:latin typeface="High Tower Text" panose="02040502050506030303" pitchFamily="18" charset="0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ouglass:</a:t>
            </a:r>
          </a:p>
          <a:p>
            <a:pPr marL="457200" indent="-457200">
              <a:buSzPct val="80000"/>
              <a:buFont typeface="Wingdings 2" panose="05020102010507070707" pitchFamily="18" charset="2"/>
              <a:buChar char="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Read &amp; Check Chapters 7, 8, &amp; 9</a:t>
            </a:r>
          </a:p>
          <a:p>
            <a:pPr marL="914400" lvl="1" indent="-457200">
              <a:buSzPct val="80000"/>
              <a:buFont typeface="Wingdings 2" panose="05020102010507070707" pitchFamily="18" charset="2"/>
              <a:buChar char="ó"/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If you are up to date, wait for instructions</a:t>
            </a:r>
          </a:p>
        </p:txBody>
      </p:sp>
    </p:spTree>
    <p:extLst>
      <p:ext uri="{BB962C8B-B14F-4D97-AF65-F5344CB8AC3E}">
        <p14:creationId xmlns:p14="http://schemas.microsoft.com/office/powerpoint/2010/main" val="37157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651" y="206476"/>
            <a:ext cx="7187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igh Tower Text" panose="02040502050506030303" pitchFamily="18" charset="0"/>
              </a:rPr>
              <a:t>Vocabulary &amp; Grammar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6460" y="1020868"/>
            <a:ext cx="1004365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igh Tower Text" panose="02040502050506030303" pitchFamily="18" charset="0"/>
              </a:rPr>
              <a:t>Write 8 sentences: label the subject and predicate.</a:t>
            </a:r>
          </a:p>
          <a:p>
            <a:endParaRPr lang="en-US" sz="1400" dirty="0" smtClean="0">
              <a:latin typeface="High Tower Text" panose="02040502050506030303" pitchFamily="18" charset="0"/>
            </a:endParaRPr>
          </a:p>
          <a:p>
            <a:r>
              <a:rPr lang="en-US" sz="3200" dirty="0" smtClean="0">
                <a:latin typeface="High Tower Text" panose="02040502050506030303" pitchFamily="18" charset="0"/>
              </a:rPr>
              <a:t>Include the following (and label each): </a:t>
            </a:r>
          </a:p>
          <a:p>
            <a:r>
              <a:rPr lang="en-US" sz="3200" dirty="0" smtClean="0">
                <a:latin typeface="High Tower Text" panose="02040502050506030303" pitchFamily="18" charset="0"/>
              </a:rPr>
              <a:t>3 action verbs, 3 linking verbs, and 2 helping verbs.</a:t>
            </a:r>
          </a:p>
          <a:p>
            <a:r>
              <a:rPr lang="en-US" sz="3200" dirty="0" smtClean="0">
                <a:latin typeface="High Tower Text" panose="02040502050506030303" pitchFamily="18" charset="0"/>
              </a:rPr>
              <a:t>In the subjects of your sentences please use:</a:t>
            </a:r>
          </a:p>
          <a:p>
            <a:r>
              <a:rPr lang="en-US" sz="3200" dirty="0" smtClean="0">
                <a:latin typeface="High Tower Text" panose="02040502050506030303" pitchFamily="18" charset="0"/>
              </a:rPr>
              <a:t>4 common nouns and 4 proper nouns</a:t>
            </a:r>
          </a:p>
          <a:p>
            <a:endParaRPr lang="en-US" sz="1400" dirty="0" smtClean="0">
              <a:latin typeface="High Tower Text" panose="02040502050506030303" pitchFamily="18" charset="0"/>
            </a:endParaRPr>
          </a:p>
          <a:p>
            <a:r>
              <a:rPr lang="en-US" sz="3200" dirty="0" smtClean="0">
                <a:latin typeface="High Tower Text" panose="02040502050506030303" pitchFamily="18" charset="0"/>
              </a:rPr>
              <a:t>Vocabulary:</a:t>
            </a:r>
          </a:p>
          <a:p>
            <a:r>
              <a:rPr lang="en-US" sz="3200" dirty="0">
                <a:latin typeface="High Tower Text" panose="02040502050506030303" pitchFamily="18" charset="0"/>
              </a:rPr>
              <a:t>	</a:t>
            </a:r>
            <a:r>
              <a:rPr lang="en-US" sz="3200" dirty="0" smtClean="0">
                <a:latin typeface="High Tower Text" panose="02040502050506030303" pitchFamily="18" charset="0"/>
              </a:rPr>
              <a:t>immutable			venerable</a:t>
            </a:r>
          </a:p>
          <a:p>
            <a:r>
              <a:rPr lang="en-US" sz="3200" dirty="0">
                <a:latin typeface="High Tower Text" panose="02040502050506030303" pitchFamily="18" charset="0"/>
              </a:rPr>
              <a:t>	</a:t>
            </a:r>
            <a:r>
              <a:rPr lang="en-US" sz="3200" dirty="0" smtClean="0">
                <a:latin typeface="High Tower Text" panose="02040502050506030303" pitchFamily="18" charset="0"/>
              </a:rPr>
              <a:t>sagacious				perceive</a:t>
            </a:r>
          </a:p>
          <a:p>
            <a:r>
              <a:rPr lang="en-US" sz="3200" dirty="0">
                <a:latin typeface="High Tower Text" panose="02040502050506030303" pitchFamily="18" charset="0"/>
              </a:rPr>
              <a:t>	</a:t>
            </a:r>
            <a:r>
              <a:rPr lang="en-US" sz="3200" dirty="0" smtClean="0">
                <a:latin typeface="High Tower Text" panose="02040502050506030303" pitchFamily="18" charset="0"/>
              </a:rPr>
              <a:t>vanquish				dauntless</a:t>
            </a:r>
          </a:p>
          <a:p>
            <a:r>
              <a:rPr lang="en-US" sz="3200" dirty="0">
                <a:latin typeface="High Tower Text" panose="02040502050506030303" pitchFamily="18" charset="0"/>
              </a:rPr>
              <a:t>	</a:t>
            </a:r>
            <a:r>
              <a:rPr lang="en-US" sz="3200" dirty="0" smtClean="0">
                <a:latin typeface="High Tower Text" panose="02040502050506030303" pitchFamily="18" charset="0"/>
              </a:rPr>
              <a:t>ascertain				cessation</a:t>
            </a:r>
            <a:endParaRPr lang="en-US" sz="32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0632" y="720759"/>
            <a:ext cx="6070600" cy="1200329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vocabulary</a:t>
            </a:r>
            <a:endParaRPr lang="en-US" sz="72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1894618"/>
            <a:ext cx="10717160" cy="4524315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Chattel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any tangible movable or immovable property 	(excluding real estate)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Precepts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rules that say how people should behave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Urchin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an annoying (usu. poor) child that causes 	trouble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Profligate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very wasteful; wildly extravagant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Dissipation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the process of slowly disappearing or becoming less</a:t>
            </a:r>
          </a:p>
        </p:txBody>
      </p:sp>
    </p:spTree>
    <p:extLst>
      <p:ext uri="{BB962C8B-B14F-4D97-AF65-F5344CB8AC3E}">
        <p14:creationId xmlns:p14="http://schemas.microsoft.com/office/powerpoint/2010/main" val="21780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0632" y="720759"/>
            <a:ext cx="6070600" cy="1200329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vocabulary</a:t>
            </a:r>
            <a:endParaRPr lang="en-US" sz="72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1894618"/>
            <a:ext cx="10717160" cy="2862322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S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anction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official permission or approval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Sagacity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the quality of having good judgment/being 	wise (noun form of </a:t>
            </a:r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sagacious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)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Pernicious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having a harmful effect, especially in a 	gradual, subtle way</a:t>
            </a:r>
          </a:p>
        </p:txBody>
      </p:sp>
    </p:spTree>
    <p:extLst>
      <p:ext uri="{BB962C8B-B14F-4D97-AF65-F5344CB8AC3E}">
        <p14:creationId xmlns:p14="http://schemas.microsoft.com/office/powerpoint/2010/main" val="5238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400" y="720759"/>
            <a:ext cx="11548533" cy="1200329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Achieving the American Dream is possible…</a:t>
            </a:r>
            <a:endParaRPr lang="en-US" sz="72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2566220"/>
            <a:ext cx="10717160" cy="2862322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Agree						Disagree</a:t>
            </a:r>
          </a:p>
          <a:p>
            <a:pPr algn="ctr"/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High Tower Text" panose="02040502050506030303" pitchFamily="18" charset="0"/>
            </a:endParaRPr>
          </a:p>
          <a:p>
            <a:pPr algn="ctr"/>
            <a:r>
              <a:rPr 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32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							</a:t>
            </a:r>
            <a:r>
              <a:rPr 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10</a:t>
            </a:r>
          </a:p>
          <a:p>
            <a:pPr algn="ctr"/>
            <a:endParaRPr lang="en-US" sz="3600" dirty="0" smtClean="0">
              <a:solidFill>
                <a:schemeClr val="accent1">
                  <a:lumMod val="40000"/>
                  <a:lumOff val="60000"/>
                </a:schemeClr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7419" y="593759"/>
            <a:ext cx="10717160" cy="1938992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11.20.2014</a:t>
            </a:r>
          </a:p>
          <a:p>
            <a:pPr algn="ctr"/>
            <a:r>
              <a:rPr lang="en-US" sz="4800" b="1" dirty="0" err="1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LeQ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: how does your past inform who you become?</a:t>
            </a:r>
            <a:endParaRPr lang="en-US" sz="48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2461069"/>
            <a:ext cx="10717160" cy="4031873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Announcements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INDEPENDENT READING FIRST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High Tower Text" panose="02040502050506030303" pitchFamily="18" charset="0"/>
              </a:rPr>
              <a:t>***Remember: Reading Log 4 Due Tomorrow!***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	(it is not classwork)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Vocabulary/Grammar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Frederick </a:t>
            </a:r>
            <a:r>
              <a:rPr lang="en-US" sz="3200" dirty="0">
                <a:solidFill>
                  <a:schemeClr val="bg1"/>
                </a:solidFill>
                <a:latin typeface="High Tower Text" panose="02040502050506030303" pitchFamily="18" charset="0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ouglass:</a:t>
            </a:r>
          </a:p>
          <a:p>
            <a:pPr marL="457200" indent="-457200">
              <a:buSzPct val="80000"/>
              <a:buFont typeface="Wingdings 2" panose="05020102010507070707" pitchFamily="18" charset="2"/>
              <a:buChar char="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Read &amp; Check Chapters 7, 8, &amp; 9</a:t>
            </a:r>
          </a:p>
          <a:p>
            <a:pPr marL="914400" lvl="1" indent="-457200">
              <a:buSzPct val="80000"/>
              <a:buFont typeface="Wingdings 2" panose="05020102010507070707" pitchFamily="18" charset="2"/>
              <a:buChar char="ó"/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If you are up to date, wait for instructions</a:t>
            </a:r>
          </a:p>
        </p:txBody>
      </p:sp>
    </p:spTree>
    <p:extLst>
      <p:ext uri="{BB962C8B-B14F-4D97-AF65-F5344CB8AC3E}">
        <p14:creationId xmlns:p14="http://schemas.microsoft.com/office/powerpoint/2010/main" val="321882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651" y="206476"/>
            <a:ext cx="7187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igh Tower Text" panose="02040502050506030303" pitchFamily="18" charset="0"/>
              </a:rPr>
              <a:t>Subject – Verb Inversion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651" y="1966461"/>
            <a:ext cx="120051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igh Tower Text" panose="02040502050506030303" pitchFamily="18" charset="0"/>
              </a:rPr>
              <a:t>As we have reviewed, the </a:t>
            </a:r>
            <a:r>
              <a:rPr lang="en-US" sz="3600" dirty="0" smtClean="0">
                <a:solidFill>
                  <a:srgbClr val="C00000"/>
                </a:solidFill>
                <a:latin typeface="High Tower Text" panose="02040502050506030303" pitchFamily="18" charset="0"/>
              </a:rPr>
              <a:t>subject</a:t>
            </a:r>
            <a:r>
              <a:rPr lang="en-US" sz="3600" dirty="0" smtClean="0">
                <a:latin typeface="High Tower Text" panose="02040502050506030303" pitchFamily="18" charset="0"/>
              </a:rPr>
              <a:t> of a sentence tells who the “do-</a:t>
            </a:r>
            <a:r>
              <a:rPr lang="en-US" sz="3600" dirty="0" err="1" smtClean="0">
                <a:latin typeface="High Tower Text" panose="02040502050506030303" pitchFamily="18" charset="0"/>
              </a:rPr>
              <a:t>er</a:t>
            </a:r>
            <a:r>
              <a:rPr lang="en-US" sz="3600" dirty="0" smtClean="0">
                <a:latin typeface="High Tower Text" panose="02040502050506030303" pitchFamily="18" charset="0"/>
              </a:rPr>
              <a:t>” or “be-</a:t>
            </a:r>
            <a:r>
              <a:rPr lang="en-US" sz="3600" dirty="0" err="1" smtClean="0">
                <a:latin typeface="High Tower Text" panose="02040502050506030303" pitchFamily="18" charset="0"/>
              </a:rPr>
              <a:t>er</a:t>
            </a:r>
            <a:r>
              <a:rPr lang="en-US" sz="3600" dirty="0" smtClean="0">
                <a:latin typeface="High Tower Text" panose="02040502050506030303" pitchFamily="18" charset="0"/>
              </a:rPr>
              <a:t>” is, while the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High Tower Text" panose="02040502050506030303" pitchFamily="18" charset="0"/>
              </a:rPr>
              <a:t>predicate </a:t>
            </a:r>
            <a:r>
              <a:rPr lang="en-US" sz="3600" dirty="0" smtClean="0">
                <a:latin typeface="High Tower Text" panose="02040502050506030303" pitchFamily="18" charset="0"/>
              </a:rPr>
              <a:t>of a sentence completes the rest of the sentence and contains the verb and all accompanying modifiers. </a:t>
            </a:r>
          </a:p>
          <a:p>
            <a:endParaRPr lang="en-US" sz="3600" dirty="0">
              <a:latin typeface="High Tower Text" panose="02040502050506030303" pitchFamily="18" charset="0"/>
            </a:endParaRPr>
          </a:p>
          <a:p>
            <a:r>
              <a:rPr lang="en-US" sz="3600" dirty="0" smtClean="0">
                <a:latin typeface="High Tower Text" panose="02040502050506030303" pitchFamily="18" charset="0"/>
              </a:rPr>
              <a:t>This is the normal order but this can be “inverted” for several reasons.</a:t>
            </a:r>
          </a:p>
        </p:txBody>
      </p:sp>
    </p:spTree>
    <p:extLst>
      <p:ext uri="{BB962C8B-B14F-4D97-AF65-F5344CB8AC3E}">
        <p14:creationId xmlns:p14="http://schemas.microsoft.com/office/powerpoint/2010/main" val="42290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651" y="206476"/>
            <a:ext cx="7187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igh Tower Text" panose="02040502050506030303" pitchFamily="18" charset="0"/>
              </a:rPr>
              <a:t>Subject – Verb Inversion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651" y="1435519"/>
            <a:ext cx="120051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igh Tower Text" panose="02040502050506030303" pitchFamily="18" charset="0"/>
              </a:rPr>
              <a:t>Reasons for subject-verb inversions: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High Tower Text" panose="02040502050506030303" pitchFamily="18" charset="0"/>
              </a:rPr>
              <a:t>Questions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High Tower Text" panose="02040502050506030303" pitchFamily="18" charset="0"/>
              </a:rPr>
              <a:t>Expletive constructions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High Tower Text" panose="02040502050506030303" pitchFamily="18" charset="0"/>
              </a:rPr>
              <a:t>To emphasize certain words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High Tower Text" panose="02040502050506030303" pitchFamily="18" charset="0"/>
              </a:rPr>
              <a:t>When a sentence begins with an adverb or adverbial phrase/clause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High Tower Text" panose="02040502050506030303" pitchFamily="18" charset="0"/>
              </a:rPr>
              <a:t>Negative construction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latin typeface="High Tower Text" panose="02040502050506030303" pitchFamily="18" charset="0"/>
              </a:rPr>
              <a:t>After “so”</a:t>
            </a:r>
          </a:p>
        </p:txBody>
      </p:sp>
    </p:spTree>
    <p:extLst>
      <p:ext uri="{BB962C8B-B14F-4D97-AF65-F5344CB8AC3E}">
        <p14:creationId xmlns:p14="http://schemas.microsoft.com/office/powerpoint/2010/main" val="42066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651" y="206476"/>
            <a:ext cx="7187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igh Tower Text" panose="02040502050506030303" pitchFamily="18" charset="0"/>
              </a:rPr>
              <a:t>Subject – Verb Inversion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651" y="1435519"/>
            <a:ext cx="1200518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latin typeface="High Tower Text" panose="02040502050506030303" pitchFamily="18" charset="0"/>
              </a:rPr>
              <a:t>Questions</a:t>
            </a:r>
          </a:p>
          <a:p>
            <a:endParaRPr lang="en-US" sz="1400" dirty="0">
              <a:latin typeface="High Tower Text" panose="02040502050506030303" pitchFamily="18" charset="0"/>
            </a:endParaRPr>
          </a:p>
          <a:p>
            <a:r>
              <a:rPr lang="en-US" sz="3600" dirty="0" smtClean="0">
                <a:latin typeface="High Tower Text" panose="02040502050506030303" pitchFamily="18" charset="0"/>
              </a:rPr>
              <a:t>	</a:t>
            </a:r>
            <a:r>
              <a:rPr lang="en-US" sz="3600" dirty="0" smtClean="0">
                <a:solidFill>
                  <a:srgbClr val="0070C0"/>
                </a:solidFill>
                <a:latin typeface="High Tower Text" panose="02040502050506030303" pitchFamily="18" charset="0"/>
              </a:rPr>
              <a:t>Are</a:t>
            </a:r>
            <a:r>
              <a:rPr lang="en-US" sz="3600" dirty="0" smtClean="0">
                <a:latin typeface="High Tower Text" panose="02040502050506030303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High Tower Text" panose="02040502050506030303" pitchFamily="18" charset="0"/>
              </a:rPr>
              <a:t>you</a:t>
            </a:r>
            <a:r>
              <a:rPr lang="en-US" sz="3600" dirty="0" smtClean="0">
                <a:latin typeface="High Tower Text" panose="02040502050506030303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High Tower Text" panose="02040502050506030303" pitchFamily="18" charset="0"/>
              </a:rPr>
              <a:t>ready</a:t>
            </a:r>
            <a:r>
              <a:rPr lang="en-US" sz="3600" dirty="0" smtClean="0">
                <a:latin typeface="High Tower Text" panose="02040502050506030303" pitchFamily="18" charset="0"/>
              </a:rPr>
              <a:t>?</a:t>
            </a:r>
          </a:p>
          <a:p>
            <a:endParaRPr lang="en-US" sz="1400" dirty="0">
              <a:latin typeface="High Tower Text" panose="02040502050506030303" pitchFamily="18" charset="0"/>
            </a:endParaRPr>
          </a:p>
          <a:p>
            <a:r>
              <a:rPr lang="en-US" sz="3600" dirty="0" smtClean="0">
                <a:latin typeface="High Tower Text" panose="02040502050506030303" pitchFamily="18" charset="0"/>
              </a:rPr>
              <a:t>	In this example, “you” is the subject and “are” is a 	linking verb.</a:t>
            </a:r>
          </a:p>
          <a:p>
            <a:endParaRPr lang="en-US" sz="1400" dirty="0">
              <a:latin typeface="High Tower Text" panose="02040502050506030303" pitchFamily="18" charset="0"/>
            </a:endParaRPr>
          </a:p>
          <a:p>
            <a:r>
              <a:rPr lang="en-US" sz="3600" dirty="0" smtClean="0">
                <a:latin typeface="High Tower Text" panose="0204050205050603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655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651" y="206476"/>
            <a:ext cx="7187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igh Tower Text" panose="02040502050506030303" pitchFamily="18" charset="0"/>
              </a:rPr>
              <a:t>Subject – Verb Inversion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651" y="1435519"/>
            <a:ext cx="120051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igh Tower Text" panose="02040502050506030303" pitchFamily="18" charset="0"/>
              </a:rPr>
              <a:t>2.	Expletive Construction</a:t>
            </a:r>
          </a:p>
          <a:p>
            <a:endParaRPr lang="en-US" sz="3600" dirty="0">
              <a:latin typeface="High Tower Text" panose="02040502050506030303" pitchFamily="18" charset="0"/>
            </a:endParaRPr>
          </a:p>
          <a:p>
            <a:r>
              <a:rPr lang="en-US" sz="3600" dirty="0" smtClean="0">
                <a:latin typeface="High Tower Text" panose="02040502050506030303" pitchFamily="18" charset="0"/>
              </a:rPr>
              <a:t>	There </a:t>
            </a:r>
            <a:r>
              <a:rPr lang="en-US" sz="3600" dirty="0" smtClean="0">
                <a:solidFill>
                  <a:srgbClr val="0070C0"/>
                </a:solidFill>
                <a:latin typeface="High Tower Text" panose="02040502050506030303" pitchFamily="18" charset="0"/>
              </a:rPr>
              <a:t>were</a:t>
            </a:r>
            <a:r>
              <a:rPr lang="en-US" sz="3600" dirty="0" smtClean="0">
                <a:latin typeface="High Tower Text" panose="02040502050506030303" pitchFamily="18" charset="0"/>
              </a:rPr>
              <a:t> four basic </a:t>
            </a:r>
            <a:r>
              <a:rPr lang="en-US" sz="3600" dirty="0" smtClean="0">
                <a:solidFill>
                  <a:srgbClr val="FF0000"/>
                </a:solidFill>
                <a:latin typeface="High Tower Text" panose="02040502050506030303" pitchFamily="18" charset="0"/>
              </a:rPr>
              <a:t>causes</a:t>
            </a:r>
            <a:r>
              <a:rPr lang="en-US" sz="3600" dirty="0" smtClean="0">
                <a:latin typeface="High Tower Text" panose="02040502050506030303" pitchFamily="18" charset="0"/>
              </a:rPr>
              <a:t> of the Civil War. </a:t>
            </a:r>
          </a:p>
          <a:p>
            <a:endParaRPr lang="en-US" sz="3600" dirty="0">
              <a:latin typeface="High Tower Text" panose="02040502050506030303" pitchFamily="18" charset="0"/>
            </a:endParaRPr>
          </a:p>
          <a:p>
            <a:r>
              <a:rPr lang="en-US" sz="3600" dirty="0" smtClean="0">
                <a:latin typeface="High Tower Text" panose="02040502050506030303" pitchFamily="18" charset="0"/>
              </a:rPr>
              <a:t>	In this example, “causes” is the subject and “were” is a 	linking verb.</a:t>
            </a:r>
          </a:p>
        </p:txBody>
      </p:sp>
    </p:spTree>
    <p:extLst>
      <p:ext uri="{BB962C8B-B14F-4D97-AF65-F5344CB8AC3E}">
        <p14:creationId xmlns:p14="http://schemas.microsoft.com/office/powerpoint/2010/main" val="6942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651" y="206476"/>
            <a:ext cx="7187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High Tower Text" panose="02040502050506030303" pitchFamily="18" charset="0"/>
              </a:rPr>
              <a:t>Vocabulary &amp; Grammar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6460" y="1020868"/>
            <a:ext cx="1004365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igh Tower Text" panose="02040502050506030303" pitchFamily="18" charset="0"/>
              </a:rPr>
              <a:t>Write 6 sentences: label the subject and predicate.</a:t>
            </a:r>
          </a:p>
          <a:p>
            <a:endParaRPr lang="en-US" sz="1400" dirty="0" smtClean="0">
              <a:latin typeface="High Tower Text" panose="02040502050506030303" pitchFamily="18" charset="0"/>
            </a:endParaRPr>
          </a:p>
          <a:p>
            <a:r>
              <a:rPr lang="en-US" sz="3200" dirty="0" smtClean="0">
                <a:latin typeface="High Tower Text" panose="02040502050506030303" pitchFamily="18" charset="0"/>
              </a:rPr>
              <a:t>Write 3 questions; write 3 sentences with expletive construction.</a:t>
            </a:r>
          </a:p>
          <a:p>
            <a:endParaRPr lang="en-US" sz="1400" dirty="0" smtClean="0">
              <a:latin typeface="High Tower Text" panose="02040502050506030303" pitchFamily="18" charset="0"/>
            </a:endParaRPr>
          </a:p>
          <a:p>
            <a:r>
              <a:rPr lang="en-US" sz="3200" dirty="0" smtClean="0">
                <a:latin typeface="High Tower Text" panose="02040502050506030303" pitchFamily="18" charset="0"/>
              </a:rPr>
              <a:t>Vocabulary (choose 6):</a:t>
            </a:r>
          </a:p>
          <a:p>
            <a:r>
              <a:rPr lang="en-US" sz="3200" dirty="0">
                <a:latin typeface="High Tower Text" panose="02040502050506030303" pitchFamily="18" charset="0"/>
              </a:rPr>
              <a:t>	</a:t>
            </a:r>
            <a:r>
              <a:rPr lang="en-US" sz="3200" dirty="0" smtClean="0">
                <a:latin typeface="High Tower Text" panose="02040502050506030303" pitchFamily="18" charset="0"/>
              </a:rPr>
              <a:t>immutable			conjecture</a:t>
            </a:r>
          </a:p>
          <a:p>
            <a:r>
              <a:rPr lang="en-US" sz="3200" dirty="0">
                <a:latin typeface="High Tower Text" panose="02040502050506030303" pitchFamily="18" charset="0"/>
              </a:rPr>
              <a:t>	</a:t>
            </a:r>
            <a:r>
              <a:rPr lang="en-US" sz="3200" dirty="0" smtClean="0">
                <a:latin typeface="High Tower Text" panose="02040502050506030303" pitchFamily="18" charset="0"/>
              </a:rPr>
              <a:t>sagacious				conspicuous</a:t>
            </a:r>
          </a:p>
          <a:p>
            <a:r>
              <a:rPr lang="en-US" sz="3200" dirty="0">
                <a:latin typeface="High Tower Text" panose="02040502050506030303" pitchFamily="18" charset="0"/>
              </a:rPr>
              <a:t>	</a:t>
            </a:r>
            <a:r>
              <a:rPr lang="en-US" sz="3200" dirty="0" smtClean="0">
                <a:latin typeface="High Tower Text" panose="02040502050506030303" pitchFamily="18" charset="0"/>
              </a:rPr>
              <a:t>vanquish				antipathy</a:t>
            </a:r>
          </a:p>
          <a:p>
            <a:r>
              <a:rPr lang="en-US" sz="3200" dirty="0">
                <a:latin typeface="High Tower Text" panose="02040502050506030303" pitchFamily="18" charset="0"/>
              </a:rPr>
              <a:t>	</a:t>
            </a:r>
            <a:r>
              <a:rPr lang="en-US" sz="3200" dirty="0" smtClean="0">
                <a:latin typeface="High Tower Text" panose="02040502050506030303" pitchFamily="18" charset="0"/>
              </a:rPr>
              <a:t>ascertain				inextricable</a:t>
            </a:r>
            <a:endParaRPr lang="en-US" sz="32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7419" y="593759"/>
            <a:ext cx="10717160" cy="1938992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11.21.2014</a:t>
            </a:r>
          </a:p>
          <a:p>
            <a:pPr algn="ctr"/>
            <a:r>
              <a:rPr lang="en-US" sz="4800" b="1" dirty="0" err="1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LeQ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: how does your past inform who you become?</a:t>
            </a:r>
            <a:endParaRPr lang="en-US" sz="48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2726541"/>
            <a:ext cx="10717160" cy="3539430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Announcements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High Tower Text" panose="02040502050506030303" pitchFamily="18" charset="0"/>
              </a:rPr>
              <a:t>***Remember: Reading Log 4 Due Today!***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	(it is not classwork)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Vocabulary Quiz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Frederick </a:t>
            </a:r>
            <a:r>
              <a:rPr lang="en-US" sz="3200" dirty="0">
                <a:solidFill>
                  <a:schemeClr val="bg1"/>
                </a:solidFill>
                <a:latin typeface="High Tower Text" panose="02040502050506030303" pitchFamily="18" charset="0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ouglass:</a:t>
            </a:r>
          </a:p>
          <a:p>
            <a:pPr marL="457200" indent="-457200">
              <a:buSzPct val="80000"/>
              <a:buFont typeface="Wingdings 2" panose="05020102010507070707" pitchFamily="18" charset="2"/>
              <a:buChar char="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Read &amp; Check Chapters 9&amp;10</a:t>
            </a:r>
          </a:p>
          <a:p>
            <a:pPr marL="914400" lvl="1" indent="-457200">
              <a:buSzPct val="80000"/>
              <a:buFont typeface="Wingdings 2" panose="05020102010507070707" pitchFamily="18" charset="2"/>
              <a:buChar char="ó"/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If you are up to date, wait for instructions</a:t>
            </a:r>
          </a:p>
        </p:txBody>
      </p:sp>
    </p:spTree>
    <p:extLst>
      <p:ext uri="{BB962C8B-B14F-4D97-AF65-F5344CB8AC3E}">
        <p14:creationId xmlns:p14="http://schemas.microsoft.com/office/powerpoint/2010/main" val="20263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0632" y="720759"/>
            <a:ext cx="6070600" cy="1200329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vocabulary</a:t>
            </a:r>
            <a:endParaRPr lang="en-US" sz="72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1894618"/>
            <a:ext cx="10717160" cy="3970318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Turbid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cloudy or opaque; confusing or obscure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Ague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an illness involving shivering and fever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Goad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to provoke or annoy someone so as to stimulate a response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Quail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to show fear in an obvious way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Imbue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to inspire or permeate with a feeling or quality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Concert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an agreement or to arrange an agreement</a:t>
            </a:r>
          </a:p>
        </p:txBody>
      </p:sp>
    </p:spTree>
    <p:extLst>
      <p:ext uri="{BB962C8B-B14F-4D97-AF65-F5344CB8AC3E}">
        <p14:creationId xmlns:p14="http://schemas.microsoft.com/office/powerpoint/2010/main" val="34300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0632" y="720759"/>
            <a:ext cx="6070600" cy="1200329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vocabulary</a:t>
            </a:r>
            <a:endParaRPr lang="en-US" sz="72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1894618"/>
            <a:ext cx="10717160" cy="1754326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Perdition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a state of eternal punishment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Hector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to bully or intimidate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Redress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to correct or set right</a:t>
            </a:r>
          </a:p>
        </p:txBody>
      </p:sp>
    </p:spTree>
    <p:extLst>
      <p:ext uri="{BB962C8B-B14F-4D97-AF65-F5344CB8AC3E}">
        <p14:creationId xmlns:p14="http://schemas.microsoft.com/office/powerpoint/2010/main" val="27174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3944" y="593759"/>
            <a:ext cx="10879187" cy="1938992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11.26.2014</a:t>
            </a:r>
          </a:p>
          <a:p>
            <a:pPr algn="ctr"/>
            <a:r>
              <a:rPr lang="en-US" sz="4800" b="1" dirty="0" err="1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LeQ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: How do allusions help explain an author’s intent?</a:t>
            </a:r>
            <a:endParaRPr lang="en-US" sz="48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2472541"/>
            <a:ext cx="10717160" cy="4031873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Announcements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INDEPENDENT READING FIRST</a:t>
            </a:r>
          </a:p>
          <a:p>
            <a:r>
              <a:rPr lang="en-US" sz="3200" dirty="0">
                <a:solidFill>
                  <a:schemeClr val="bg1"/>
                </a:solidFill>
                <a:latin typeface="High Tower Text" panose="02040502050506030303" pitchFamily="18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Begin thinking about/taking notes for independent 	reading project/presentation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High Tower Text" panose="02040502050506030303" pitchFamily="18" charset="0"/>
              </a:rPr>
              <a:t>***Reading Log 5 is Due TODAY!***</a:t>
            </a:r>
            <a:endParaRPr lang="en-US" sz="3200" dirty="0" smtClean="0">
              <a:solidFill>
                <a:schemeClr val="bg1"/>
              </a:solidFill>
              <a:latin typeface="High Tower Text" panose="02040502050506030303" pitchFamily="18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Frederick </a:t>
            </a:r>
            <a:r>
              <a:rPr lang="en-US" sz="3200" dirty="0">
                <a:solidFill>
                  <a:schemeClr val="bg1"/>
                </a:solidFill>
                <a:latin typeface="High Tower Text" panose="02040502050506030303" pitchFamily="18" charset="0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ouglass:</a:t>
            </a:r>
          </a:p>
          <a:p>
            <a:pPr marL="457200" indent="-457200">
              <a:buSzPct val="80000"/>
              <a:buFont typeface="Wingdings 2" panose="05020102010507070707" pitchFamily="18" charset="2"/>
              <a:buChar char="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Read &amp; Check Chapter 11</a:t>
            </a:r>
          </a:p>
          <a:p>
            <a:pPr marL="914400" lvl="1" indent="-457200">
              <a:buSzPct val="80000"/>
              <a:buFont typeface="Wingdings 2" panose="05020102010507070707" pitchFamily="18" charset="2"/>
              <a:buChar char="ó"/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If you are up to date, wait for instructions</a:t>
            </a:r>
          </a:p>
        </p:txBody>
      </p:sp>
    </p:spTree>
    <p:extLst>
      <p:ext uri="{BB962C8B-B14F-4D97-AF65-F5344CB8AC3E}">
        <p14:creationId xmlns:p14="http://schemas.microsoft.com/office/powerpoint/2010/main" val="11338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400" y="720759"/>
            <a:ext cx="11548533" cy="2308324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Anyone should be proud to be called into service despite the reason…</a:t>
            </a:r>
            <a:endParaRPr lang="en-US" sz="72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3243556"/>
            <a:ext cx="10717160" cy="2862322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Agree						Disagree</a:t>
            </a:r>
          </a:p>
          <a:p>
            <a:pPr algn="ctr"/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High Tower Text" panose="02040502050506030303" pitchFamily="18" charset="0"/>
            </a:endParaRPr>
          </a:p>
          <a:p>
            <a:pPr algn="ctr"/>
            <a:r>
              <a:rPr 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18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							</a:t>
            </a:r>
            <a:r>
              <a:rPr 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24</a:t>
            </a:r>
          </a:p>
          <a:p>
            <a:pPr algn="ctr"/>
            <a:endParaRPr lang="en-US" sz="3600" dirty="0" smtClean="0">
              <a:solidFill>
                <a:schemeClr val="accent1">
                  <a:lumMod val="40000"/>
                  <a:lumOff val="60000"/>
                </a:schemeClr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06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0632" y="720759"/>
            <a:ext cx="6070600" cy="1200329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vocabulary</a:t>
            </a:r>
            <a:endParaRPr lang="en-US" sz="72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1894618"/>
            <a:ext cx="10717160" cy="4524315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Imputation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an attribution, insinuation, or accusation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Exculpate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to clear from alleged fault or guilt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Fetters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literal or metaphorical, chains or confines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Avow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to declare openly and unashamedly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Myriad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a very large number of something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Commensurate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equal or similar in size, amount, etc.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Spartan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marked by simplicity and a lack of luxury 	and comfort</a:t>
            </a:r>
            <a:endParaRPr lang="en-US" sz="3600" dirty="0">
              <a:solidFill>
                <a:schemeClr val="bg1"/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1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0632" y="720759"/>
            <a:ext cx="6070600" cy="1200329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vocabulary</a:t>
            </a:r>
            <a:endParaRPr lang="en-US" sz="72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1894618"/>
            <a:ext cx="10717160" cy="2862322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Palpable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capable of being touched or felt; easily 	noticeable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Habiliments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clothing characteristic of a specific 	occupation or occasion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Scathing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very harsh or severe</a:t>
            </a:r>
          </a:p>
        </p:txBody>
      </p:sp>
    </p:spTree>
    <p:extLst>
      <p:ext uri="{BB962C8B-B14F-4D97-AF65-F5344CB8AC3E}">
        <p14:creationId xmlns:p14="http://schemas.microsoft.com/office/powerpoint/2010/main" val="4668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0632" y="720759"/>
            <a:ext cx="6070600" cy="1200329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vocabulary</a:t>
            </a:r>
            <a:endParaRPr lang="en-US" sz="72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2566220"/>
            <a:ext cx="10717160" cy="3416320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Intimation 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– an indication or hint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Odious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 – extremely unpleasant; repulsive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Deference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 – humble submission or respect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Cudgel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 – a club used as a weapon; to beat with a club</a:t>
            </a:r>
          </a:p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Conjecture</a:t>
            </a:r>
            <a:r>
              <a:rPr lang="en-US" sz="36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 – a conclusion formed on the basis of 			       incomplete information</a:t>
            </a:r>
          </a:p>
        </p:txBody>
      </p:sp>
    </p:spTree>
    <p:extLst>
      <p:ext uri="{BB962C8B-B14F-4D97-AF65-F5344CB8AC3E}">
        <p14:creationId xmlns:p14="http://schemas.microsoft.com/office/powerpoint/2010/main" val="19314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7420" y="720759"/>
            <a:ext cx="10785714" cy="1200329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Frederick Douglass Narrative notes</a:t>
            </a:r>
            <a:endParaRPr lang="en-US" sz="72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2566220"/>
            <a:ext cx="10717160" cy="3046988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Frederick Bailey</a:t>
            </a:r>
          </a:p>
          <a:p>
            <a:pPr marL="398463" indent="-398463">
              <a:buSzPct val="80000"/>
              <a:buFont typeface="Wingdings 2" panose="05020102010507070707" pitchFamily="18" charset="2"/>
              <a:buChar char="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later known as Frederick Douglass; 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our narrator</a:t>
            </a:r>
          </a:p>
          <a:p>
            <a:pPr marL="398463" indent="-398463">
              <a:buSzPct val="80000"/>
              <a:buFont typeface="Wingdings 2" panose="05020102010507070707" pitchFamily="18" charset="2"/>
              <a:buChar char=""/>
            </a:pPr>
            <a:r>
              <a:rPr lang="en-US" sz="3200" dirty="0">
                <a:solidFill>
                  <a:schemeClr val="bg1"/>
                </a:solidFill>
                <a:latin typeface="High Tower Text" panose="02040502050506030303" pitchFamily="18" charset="0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nherited slave status from his mother, 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Harriet Bailey</a:t>
            </a:r>
          </a:p>
          <a:p>
            <a:pPr marL="398463" indent="-398463">
              <a:buSzPct val="80000"/>
              <a:buFont typeface="Wingdings 2" panose="05020102010507070707" pitchFamily="18" charset="2"/>
              <a:buChar char=""/>
            </a:pPr>
            <a:r>
              <a:rPr lang="en-US" sz="3200" dirty="0">
                <a:solidFill>
                  <a:schemeClr val="bg1"/>
                </a:solidFill>
                <a:latin typeface="High Tower Text" panose="02040502050506030303" pitchFamily="18" charset="0"/>
              </a:rPr>
              <a:t>r</a:t>
            </a: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umored that Douglass’s father is white (probably 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Captain Anthony</a:t>
            </a: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), but this does not affect his social standing at the time</a:t>
            </a:r>
          </a:p>
        </p:txBody>
      </p:sp>
    </p:spTree>
    <p:extLst>
      <p:ext uri="{BB962C8B-B14F-4D97-AF65-F5344CB8AC3E}">
        <p14:creationId xmlns:p14="http://schemas.microsoft.com/office/powerpoint/2010/main" val="5610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7420" y="720759"/>
            <a:ext cx="10785714" cy="1200329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Frederick Douglass Narrative notes</a:t>
            </a:r>
            <a:endParaRPr lang="en-US" sz="72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2566220"/>
            <a:ext cx="10717160" cy="4031873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Captain Aaron Anthony</a:t>
            </a:r>
          </a:p>
          <a:p>
            <a:pPr marL="398463" indent="-398463">
              <a:buSzPct val="80000"/>
              <a:buFont typeface="Wingdings 2" panose="05020102010507070707" pitchFamily="18" charset="2"/>
              <a:buChar char="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Douglass’s first master and 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probably his father</a:t>
            </a:r>
          </a:p>
          <a:p>
            <a:pPr marL="398463" indent="-398463">
              <a:buSzPct val="80000"/>
              <a:buFont typeface="Wingdings 2" panose="05020102010507070707" pitchFamily="18" charset="2"/>
              <a:buChar char="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clerk for Colonel Edward Lloyd, managing Lloyd’s surrounding plantations and their overseers</a:t>
            </a:r>
            <a:endParaRPr lang="en-US" sz="3200" dirty="0" smtClean="0">
              <a:solidFill>
                <a:schemeClr val="accent1">
                  <a:lumMod val="40000"/>
                  <a:lumOff val="60000"/>
                </a:schemeClr>
              </a:solidFill>
              <a:latin typeface="High Tower Text" panose="02040502050506030303" pitchFamily="18" charset="0"/>
            </a:endParaRPr>
          </a:p>
          <a:p>
            <a:pPr marL="398463" indent="-398463">
              <a:buSzPct val="80000"/>
              <a:buFont typeface="Wingdings 2" panose="05020102010507070707" pitchFamily="18" charset="2"/>
              <a:buChar char=""/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cruel man who takes pleasure in whipping his slaves</a:t>
            </a: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, especially Douglass’s Aunt Hester</a:t>
            </a:r>
          </a:p>
          <a:p>
            <a:pPr marL="398463" indent="-398463">
              <a:buSzPct val="80000"/>
              <a:buFont typeface="Wingdings 2" panose="05020102010507070707" pitchFamily="18" charset="2"/>
              <a:buChar char="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called “Captain” because he once piloted ships in the Chesapeake Bay</a:t>
            </a:r>
          </a:p>
        </p:txBody>
      </p:sp>
    </p:spTree>
    <p:extLst>
      <p:ext uri="{BB962C8B-B14F-4D97-AF65-F5344CB8AC3E}">
        <p14:creationId xmlns:p14="http://schemas.microsoft.com/office/powerpoint/2010/main" val="17005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7420" y="720759"/>
            <a:ext cx="10785714" cy="1200329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Frederick Douglass Narrative notes</a:t>
            </a:r>
            <a:endParaRPr lang="en-US" sz="72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2566220"/>
            <a:ext cx="10717160" cy="3539430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Harriet Bailey</a:t>
            </a:r>
          </a:p>
          <a:p>
            <a:pPr marL="398463" indent="-398463">
              <a:buSzPct val="80000"/>
              <a:buFont typeface="Wingdings 2" panose="05020102010507070707" pitchFamily="18" charset="2"/>
              <a:buChar char=""/>
            </a:pP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Douglass’s mother</a:t>
            </a:r>
          </a:p>
          <a:p>
            <a:pPr marL="398463" indent="-398463">
              <a:buSzPct val="80000"/>
              <a:buFont typeface="Wingdings 2" panose="05020102010507070707" pitchFamily="18" charset="2"/>
              <a:buChar char="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Harriet is separated from him after his birth and 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dies when Douglass is seven years old</a:t>
            </a:r>
          </a:p>
          <a:p>
            <a:pPr marL="398463" indent="-398463">
              <a:buSzPct val="80000"/>
              <a:buFont typeface="Wingdings 2" panose="05020102010507070707" pitchFamily="18" charset="2"/>
              <a:buChar char="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tried to maintain contact with her son while alive by walking twelve miles to see him at night four or five times during his lifetime</a:t>
            </a:r>
          </a:p>
        </p:txBody>
      </p:sp>
    </p:spTree>
    <p:extLst>
      <p:ext uri="{BB962C8B-B14F-4D97-AF65-F5344CB8AC3E}">
        <p14:creationId xmlns:p14="http://schemas.microsoft.com/office/powerpoint/2010/main" val="242019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lourbox.com/preview/1980926-693711-american-flag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076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7420" y="720759"/>
            <a:ext cx="10785714" cy="1200329"/>
          </a:xfrm>
          <a:prstGeom prst="rect">
            <a:avLst/>
          </a:prstGeom>
          <a:noFill/>
          <a:effectLst>
            <a:glow rad="127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glow rad="127000">
                    <a:srgbClr val="46221D"/>
                  </a:glow>
                  <a:outerShdw blurRad="38100" dist="38100" dir="2700000" algn="tl">
                    <a:srgbClr val="46221D">
                      <a:alpha val="43000"/>
                    </a:srgbClr>
                  </a:outerShdw>
                </a:effectLst>
                <a:latin typeface="AR BONNIE" panose="02000000000000000000" pitchFamily="2" charset="0"/>
              </a:rPr>
              <a:t>Frederick Douglass Narrative notes</a:t>
            </a:r>
            <a:endParaRPr lang="en-US" sz="7200" b="1" dirty="0">
              <a:solidFill>
                <a:schemeClr val="bg1"/>
              </a:solidFill>
              <a:effectLst>
                <a:glow rad="127000">
                  <a:srgbClr val="46221D"/>
                </a:glow>
                <a:outerShdw blurRad="38100" dist="38100" dir="2700000" algn="tl">
                  <a:srgbClr val="46221D">
                    <a:alpha val="43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19" y="2566220"/>
            <a:ext cx="10717160" cy="2062103"/>
          </a:xfrm>
          <a:prstGeom prst="rect">
            <a:avLst/>
          </a:prstGeom>
          <a:solidFill>
            <a:srgbClr val="46221D"/>
          </a:solidFill>
          <a:ln w="50800">
            <a:solidFill>
              <a:srgbClr val="70747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igh Tower Text" panose="02040502050506030303" pitchFamily="18" charset="0"/>
              </a:rPr>
              <a:t>Betsey Bailey</a:t>
            </a:r>
          </a:p>
          <a:p>
            <a:pPr marL="398463" indent="-398463">
              <a:buSzPct val="80000"/>
              <a:buFont typeface="Wingdings 2" panose="05020102010507070707" pitchFamily="18" charset="2"/>
              <a:buChar char="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the grandmother who takes care of Douglass until he is six years old</a:t>
            </a:r>
          </a:p>
          <a:p>
            <a:pPr marL="398463" indent="-398463">
              <a:buSzPct val="80000"/>
              <a:buFont typeface="Wingdings 2" panose="05020102010507070707" pitchFamily="18" charset="2"/>
              <a:buChar char=""/>
            </a:pPr>
            <a:r>
              <a:rPr lang="en-US" sz="3200" dirty="0" smtClean="0">
                <a:solidFill>
                  <a:schemeClr val="bg1"/>
                </a:solidFill>
                <a:latin typeface="High Tower Text" panose="02040502050506030303" pitchFamily="18" charset="0"/>
              </a:rPr>
              <a:t>he maintains an emotional attachment to her</a:t>
            </a:r>
          </a:p>
        </p:txBody>
      </p:sp>
    </p:spTree>
    <p:extLst>
      <p:ext uri="{BB962C8B-B14F-4D97-AF65-F5344CB8AC3E}">
        <p14:creationId xmlns:p14="http://schemas.microsoft.com/office/powerpoint/2010/main" val="39729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43630</TotalTime>
  <Words>1274</Words>
  <Application>Microsoft Office PowerPoint</Application>
  <PresentationFormat>Widescreen</PresentationFormat>
  <Paragraphs>276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 BONNIE</vt:lpstr>
      <vt:lpstr>Arial</vt:lpstr>
      <vt:lpstr>Calibri</vt:lpstr>
      <vt:lpstr>Calibri Light</vt:lpstr>
      <vt:lpstr>High Tower Text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Womer</dc:creator>
  <cp:lastModifiedBy>Erica Womer</cp:lastModifiedBy>
  <cp:revision>49</cp:revision>
  <dcterms:created xsi:type="dcterms:W3CDTF">2014-11-04T12:22:48Z</dcterms:created>
  <dcterms:modified xsi:type="dcterms:W3CDTF">2015-01-12T18:16:44Z</dcterms:modified>
</cp:coreProperties>
</file>