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6" r:id="rId1"/>
  </p:sldMasterIdLst>
  <p:sldIdLst>
    <p:sldId id="256" r:id="rId2"/>
    <p:sldId id="257" r:id="rId3"/>
    <p:sldId id="259" r:id="rId4"/>
    <p:sldId id="260" r:id="rId5"/>
    <p:sldId id="263" r:id="rId6"/>
    <p:sldId id="262" r:id="rId7"/>
    <p:sldId id="264" r:id="rId8"/>
    <p:sldId id="265" r:id="rId9"/>
    <p:sldId id="266" r:id="rId10"/>
    <p:sldId id="267" r:id="rId11"/>
    <p:sldId id="268" r:id="rId12"/>
    <p:sldId id="269" r:id="rId13"/>
    <p:sldId id="270" r:id="rId14"/>
    <p:sldId id="258" r:id="rId15"/>
    <p:sldId id="261" r:id="rId16"/>
    <p:sldId id="271"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62" autoAdjust="0"/>
    <p:restoredTop sz="94660"/>
  </p:normalViewPr>
  <p:slideViewPr>
    <p:cSldViewPr snapToGrid="0" snapToObjects="1">
      <p:cViewPr varScale="1">
        <p:scale>
          <a:sx n="106" d="100"/>
          <a:sy n="106" d="100"/>
        </p:scale>
        <p:origin x="1680"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useBgFill="1">
        <p:nvSpPr>
          <p:cNvPr id="13" name="Freeform 12"/>
          <p:cNvSpPr/>
          <p:nvPr/>
        </p:nvSpPr>
        <p:spPr>
          <a:xfrm>
            <a:off x="-8467" y="-16933"/>
            <a:ext cx="8754534" cy="6451600"/>
          </a:xfrm>
          <a:custGeom>
            <a:avLst/>
            <a:gdLst/>
            <a:ahLst/>
            <a:cxnLst/>
            <a:rect l="l" t="t" r="r" b="b"/>
            <a:pathLst>
              <a:path w="8754534" h="6451600">
                <a:moveTo>
                  <a:pt x="8373534" y="0"/>
                </a:moveTo>
                <a:lnTo>
                  <a:pt x="8754534" y="5994400"/>
                </a:lnTo>
                <a:lnTo>
                  <a:pt x="0" y="6451600"/>
                </a:lnTo>
                <a:lnTo>
                  <a:pt x="0" y="0"/>
                </a:lnTo>
                <a:lnTo>
                  <a:pt x="8373534" y="0"/>
                </a:lnTo>
                <a:close/>
              </a:path>
            </a:pathLst>
          </a:cu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23" name="Freeform 22"/>
          <p:cNvSpPr/>
          <p:nvPr/>
        </p:nvSpPr>
        <p:spPr>
          <a:xfrm>
            <a:off x="-10379" y="4445000"/>
            <a:ext cx="8464695" cy="1715811"/>
          </a:xfrm>
          <a:custGeom>
            <a:avLst/>
            <a:gdLst/>
            <a:ahLst/>
            <a:cxnLst/>
            <a:rect l="l" t="t" r="r" b="b"/>
            <a:pathLst>
              <a:path w="8428428" h="1878553">
                <a:moveTo>
                  <a:pt x="0" y="438229"/>
                </a:moveTo>
                <a:lnTo>
                  <a:pt x="8343246" y="0"/>
                </a:lnTo>
                <a:lnTo>
                  <a:pt x="8428428" y="1424838"/>
                </a:lnTo>
                <a:lnTo>
                  <a:pt x="7515" y="1878553"/>
                </a:lnTo>
                <a:lnTo>
                  <a:pt x="0" y="438229"/>
                </a:ln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29" name="Freeform 28"/>
          <p:cNvSpPr/>
          <p:nvPr/>
        </p:nvSpPr>
        <p:spPr>
          <a:xfrm>
            <a:off x="-2864" y="0"/>
            <a:ext cx="5811235" cy="321615"/>
          </a:xfrm>
          <a:custGeom>
            <a:avLst/>
            <a:gdLst/>
            <a:ahLst/>
            <a:cxnLst/>
            <a:rect l="l" t="t" r="r" b="b"/>
            <a:pathLst>
              <a:path w="5811235" h="321615">
                <a:moveTo>
                  <a:pt x="0" y="0"/>
                </a:moveTo>
                <a:lnTo>
                  <a:pt x="5811235" y="0"/>
                </a:lnTo>
                <a:lnTo>
                  <a:pt x="1" y="321615"/>
                </a:lnTo>
                <a:cubicBezTo>
                  <a:pt x="1" y="214410"/>
                  <a:pt x="0" y="107205"/>
                  <a:pt x="0" y="0"/>
                </a:cubicBezTo>
                <a:close/>
              </a:path>
            </a:pathLst>
          </a:cu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30" name="Freeform 29"/>
          <p:cNvSpPr/>
          <p:nvPr/>
        </p:nvSpPr>
        <p:spPr>
          <a:xfrm rot="21420000">
            <a:off x="-170768" y="213023"/>
            <a:ext cx="8480534" cy="5746008"/>
          </a:xfrm>
          <a:custGeom>
            <a:avLst/>
            <a:gdLst/>
            <a:ahLst/>
            <a:cxnLst/>
            <a:rect l="l" t="t" r="r" b="b"/>
            <a:pathLst>
              <a:path w="11307378" h="5746008">
                <a:moveTo>
                  <a:pt x="11270997" y="0"/>
                </a:moveTo>
                <a:lnTo>
                  <a:pt x="11307378" y="5746008"/>
                </a:lnTo>
                <a:lnTo>
                  <a:pt x="1" y="574313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sp>
        <p:nvSpPr>
          <p:cNvPr id="2" name="Title 1"/>
          <p:cNvSpPr>
            <a:spLocks noGrp="1"/>
          </p:cNvSpPr>
          <p:nvPr>
            <p:ph type="ctrTitle"/>
          </p:nvPr>
        </p:nvSpPr>
        <p:spPr>
          <a:xfrm rot="21420000">
            <a:off x="451416" y="668338"/>
            <a:ext cx="7533524" cy="2766528"/>
          </a:xfrm>
        </p:spPr>
        <p:txBody>
          <a:bodyPr anchor="b">
            <a:normAutofit/>
          </a:bodyPr>
          <a:lstStyle>
            <a:lvl1pPr algn="r">
              <a:defRPr sz="7200"/>
            </a:lvl1pPr>
          </a:lstStyle>
          <a:p>
            <a:r>
              <a:rPr lang="en-US" smtClean="0"/>
              <a:t>Click to edit Master title style</a:t>
            </a:r>
            <a:endParaRPr lang="en-US" dirty="0"/>
          </a:p>
        </p:txBody>
      </p:sp>
      <p:sp>
        <p:nvSpPr>
          <p:cNvPr id="3" name="Subtitle 2"/>
          <p:cNvSpPr>
            <a:spLocks noGrp="1"/>
          </p:cNvSpPr>
          <p:nvPr>
            <p:ph type="subTitle" idx="1"/>
          </p:nvPr>
        </p:nvSpPr>
        <p:spPr>
          <a:xfrm rot="21420000">
            <a:off x="554462" y="3446830"/>
            <a:ext cx="7512060" cy="550333"/>
          </a:xfrm>
        </p:spPr>
        <p:txBody>
          <a:bodyPr anchor="t">
            <a:noAutofit/>
          </a:bodyPr>
          <a:lstStyle>
            <a:lvl1pPr marL="0" indent="0" algn="r">
              <a:buNone/>
              <a:defRPr sz="24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rot="21420000">
            <a:off x="3669071" y="4714242"/>
            <a:ext cx="4607740" cy="942356"/>
          </a:xfrm>
        </p:spPr>
        <p:txBody>
          <a:bodyPr/>
          <a:lstStyle>
            <a:lvl1pPr algn="ctr">
              <a:defRPr sz="4200">
                <a:solidFill>
                  <a:schemeClr val="accent1">
                    <a:lumMod val="50000"/>
                  </a:schemeClr>
                </a:solidFill>
              </a:defRPr>
            </a:lvl1pPr>
          </a:lstStyle>
          <a:p>
            <a:fld id="{03180BEF-6675-BF4B-84FB-18EE2C52110B}" type="datetimeFigureOut">
              <a:rPr lang="en-US" smtClean="0"/>
              <a:pPr/>
              <a:t>1/21/2015</a:t>
            </a:fld>
            <a:endParaRPr lang="en-US" dirty="0"/>
          </a:p>
        </p:txBody>
      </p:sp>
      <p:sp>
        <p:nvSpPr>
          <p:cNvPr id="5" name="Footer Placeholder 4"/>
          <p:cNvSpPr>
            <a:spLocks noGrp="1"/>
          </p:cNvSpPr>
          <p:nvPr>
            <p:ph type="ftr" sz="quarter" idx="11"/>
          </p:nvPr>
        </p:nvSpPr>
        <p:spPr>
          <a:xfrm rot="21420000">
            <a:off x="-12134" y="4954635"/>
            <a:ext cx="2987069" cy="918361"/>
          </a:xfrm>
        </p:spPr>
        <p:txBody>
          <a:bodyPr vert="horz" lIns="91440" tIns="45720" rIns="91440" bIns="45720" rtlCol="0" anchor="ctr"/>
          <a:lstStyle>
            <a:lvl1pPr algn="r">
              <a:defRPr lang="en-US" sz="4200" dirty="0"/>
            </a:lvl1pPr>
          </a:lstStyle>
          <a:p>
            <a:endParaRPr lang="en-US" dirty="0"/>
          </a:p>
        </p:txBody>
      </p:sp>
      <p:sp>
        <p:nvSpPr>
          <p:cNvPr id="6" name="Slide Number Placeholder 5"/>
          <p:cNvSpPr>
            <a:spLocks noGrp="1"/>
          </p:cNvSpPr>
          <p:nvPr>
            <p:ph type="sldNum" sz="quarter" idx="12"/>
          </p:nvPr>
        </p:nvSpPr>
        <p:spPr>
          <a:xfrm rot="21420000">
            <a:off x="7401518" y="3819948"/>
            <a:ext cx="680390" cy="498470"/>
          </a:xfrm>
        </p:spPr>
        <p:txBody>
          <a:bodyPr/>
          <a:lstStyle>
            <a:lvl1pPr>
              <a:defRPr sz="2400">
                <a:solidFill>
                  <a:schemeClr val="tx1">
                    <a:lumMod val="75000"/>
                    <a:lumOff val="25000"/>
                  </a:schemeClr>
                </a:solidFill>
              </a:defRPr>
            </a:lvl1pPr>
          </a:lstStyle>
          <a:p>
            <a:fld id="{56F677E4-ACEF-A340-B10A-B9B0EDC176C5}" type="slidenum">
              <a:rPr lang="en-US" smtClean="0"/>
              <a:pPr/>
              <a:t>‹#›</a:t>
            </a:fld>
            <a:endParaRPr lang="en-US" dirty="0"/>
          </a:p>
        </p:txBody>
      </p:sp>
      <p:sp>
        <p:nvSpPr>
          <p:cNvPr id="33" name="5-Point Star 32"/>
          <p:cNvSpPr/>
          <p:nvPr/>
        </p:nvSpPr>
        <p:spPr>
          <a:xfrm rot="21420000">
            <a:off x="3121951" y="5057183"/>
            <a:ext cx="515386" cy="515386"/>
          </a:xfrm>
          <a:prstGeom prst="star5">
            <a:avLst>
              <a:gd name="adj" fmla="val 26693"/>
              <a:gd name="hf" fmla="val 105146"/>
              <a:gd name="vf" fmla="val 110557"/>
            </a:avLst>
          </a:prstGeom>
          <a:solidFill>
            <a:schemeClr val="tx1">
              <a:alpha val="40000"/>
            </a:schemeClr>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4335387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0" y="4106333"/>
            <a:ext cx="7796031" cy="58884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351" y="685800"/>
            <a:ext cx="7794385" cy="319490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35" y="4702923"/>
            <a:ext cx="7796046" cy="682472"/>
          </a:xfrm>
        </p:spPr>
        <p:txBody>
          <a:bodyPr anchor="t"/>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6414459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7677" cy="3194903"/>
          </a:xfrm>
        </p:spPr>
        <p:txBody>
          <a:bodyPr anchor="ctr">
            <a:normAutofit/>
          </a:bodyPr>
          <a:lstStyle>
            <a:lvl1pPr algn="ctr">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35" y="4106333"/>
            <a:ext cx="7796047" cy="1273606"/>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39973156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99" y="685800"/>
            <a:ext cx="7143765" cy="2916704"/>
          </a:xfrm>
        </p:spPr>
        <p:txBody>
          <a:bodyPr anchor="ctr">
            <a:normAutofit/>
          </a:bodyPr>
          <a:lstStyle>
            <a:lvl1pPr algn="ctr">
              <a:defRPr sz="48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162698" y="3610032"/>
            <a:ext cx="6500967" cy="377768"/>
          </a:xfrm>
        </p:spPr>
        <p:txBody>
          <a:bodyPr anchor="t">
            <a:normAutofit/>
          </a:bodyPr>
          <a:lstStyle>
            <a:lvl1pPr marL="0" indent="0" algn="r">
              <a:buNone/>
              <a:defRPr sz="1400">
                <a:solidFill>
                  <a:schemeClr val="tx1">
                    <a:lumMod val="50000"/>
                    <a:lumOff val="50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514351" y="4106334"/>
            <a:ext cx="7797662" cy="1268252"/>
          </a:xfrm>
        </p:spPr>
        <p:txBody>
          <a:bodyPr anchor="ct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F677E4-ACEF-A340-B10A-B9B0EDC176C5}" type="slidenum">
              <a:rPr lang="en-US" smtClean="0"/>
              <a:pPr/>
              <a:t>‹#›</a:t>
            </a:fld>
            <a:endParaRPr lang="en-US" dirty="0"/>
          </a:p>
        </p:txBody>
      </p:sp>
      <p:sp>
        <p:nvSpPr>
          <p:cNvPr id="10" name="TextBox 9"/>
          <p:cNvSpPr txBox="1"/>
          <p:nvPr/>
        </p:nvSpPr>
        <p:spPr>
          <a:xfrm>
            <a:off x="404280" y="88785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1" name="TextBox 10"/>
          <p:cNvSpPr txBox="1"/>
          <p:nvPr/>
        </p:nvSpPr>
        <p:spPr>
          <a:xfrm>
            <a:off x="7897147" y="2906482"/>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0188635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4351" y="1723855"/>
            <a:ext cx="7796030" cy="2511835"/>
          </a:xfrm>
        </p:spPr>
        <p:txBody>
          <a:bodyPr anchor="b">
            <a:normAutofit/>
          </a:bodyPr>
          <a:lstStyle>
            <a:lvl1pPr algn="l">
              <a:defRPr sz="4800"/>
            </a:lvl1pPr>
          </a:lstStyle>
          <a:p>
            <a:r>
              <a:rPr lang="en-US" smtClean="0"/>
              <a:t>Click to edit Master title style</a:t>
            </a:r>
            <a:endParaRPr lang="en-US" dirty="0"/>
          </a:p>
        </p:txBody>
      </p:sp>
      <p:sp>
        <p:nvSpPr>
          <p:cNvPr id="4" name="Text Placeholder 3"/>
          <p:cNvSpPr>
            <a:spLocks noGrp="1"/>
          </p:cNvSpPr>
          <p:nvPr>
            <p:ph type="body" sz="half" idx="2"/>
          </p:nvPr>
        </p:nvSpPr>
        <p:spPr>
          <a:xfrm>
            <a:off x="514351" y="4247468"/>
            <a:ext cx="7796030" cy="1140644"/>
          </a:xfrm>
        </p:spPr>
        <p:txBody>
          <a:bodyPr anchor="t">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30688113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514351" y="685801"/>
            <a:ext cx="7796030" cy="1151965"/>
          </a:xfrm>
        </p:spPr>
        <p:txBody>
          <a:bodyPr/>
          <a:lstStyle>
            <a:lvl1pPr algn="ctr">
              <a:defRPr/>
            </a:lvl1pPr>
          </a:lstStyle>
          <a:p>
            <a:r>
              <a:rPr lang="en-US" smtClean="0"/>
              <a:t>Click to edit Master title style</a:t>
            </a:r>
            <a:endParaRPr lang="en-US" dirty="0"/>
          </a:p>
        </p:txBody>
      </p:sp>
      <p:sp>
        <p:nvSpPr>
          <p:cNvPr id="7" name="Text Placeholder 2"/>
          <p:cNvSpPr>
            <a:spLocks noGrp="1"/>
          </p:cNvSpPr>
          <p:nvPr>
            <p:ph type="body" idx="1"/>
          </p:nvPr>
        </p:nvSpPr>
        <p:spPr>
          <a:xfrm>
            <a:off x="514352"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14352"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175967"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175966"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827785" y="2063395"/>
            <a:ext cx="2482596" cy="576262"/>
          </a:xfrm>
        </p:spPr>
        <p:txBody>
          <a:bodyPr anchor="b">
            <a:noAutofit/>
          </a:bodyPr>
          <a:lstStyle>
            <a:lvl1pPr marL="0" indent="0" algn="ctr">
              <a:lnSpc>
                <a:spcPct val="90000"/>
              </a:lnSpc>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827785" y="2639658"/>
            <a:ext cx="2482596" cy="273492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6934092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514351" y="685801"/>
            <a:ext cx="7797662" cy="1151965"/>
          </a:xfrm>
        </p:spPr>
        <p:txBody>
          <a:bodyPr/>
          <a:lstStyle>
            <a:lvl1pPr algn="ctr">
              <a:defRPr/>
            </a:lvl1pPr>
          </a:lstStyle>
          <a:p>
            <a:r>
              <a:rPr lang="en-US" smtClean="0"/>
              <a:t>Click to edit Master title style</a:t>
            </a:r>
            <a:endParaRPr lang="en-US" dirty="0"/>
          </a:p>
        </p:txBody>
      </p:sp>
      <p:sp>
        <p:nvSpPr>
          <p:cNvPr id="19" name="Text Placeholder 2"/>
          <p:cNvSpPr>
            <a:spLocks noGrp="1"/>
          </p:cNvSpPr>
          <p:nvPr>
            <p:ph type="body" idx="1"/>
          </p:nvPr>
        </p:nvSpPr>
        <p:spPr>
          <a:xfrm>
            <a:off x="518880"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14335" y="2063396"/>
            <a:ext cx="2482596" cy="1536725"/>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18880" y="4389288"/>
            <a:ext cx="2482596" cy="98529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17805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176999" y="2063396"/>
            <a:ext cx="2482596" cy="1535237"/>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176998" y="4389286"/>
            <a:ext cx="2483655" cy="985300"/>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826708" y="3813025"/>
            <a:ext cx="2482596" cy="576262"/>
          </a:xfrm>
        </p:spPr>
        <p:txBody>
          <a:bodyPr anchor="b">
            <a:noAutofit/>
          </a:bodyPr>
          <a:lstStyle>
            <a:lvl1pPr marL="0" indent="0" algn="ctr">
              <a:lnSpc>
                <a:spcPct val="90000"/>
              </a:lnSpc>
              <a:buNone/>
              <a:defRPr sz="22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826614" y="2063394"/>
            <a:ext cx="2482596" cy="1537196"/>
          </a:xfrm>
          <a:prstGeom prst="roundRect">
            <a:avLst>
              <a:gd name="adj" fmla="val 0"/>
            </a:avLst>
          </a:prstGeom>
          <a:ln w="57150" cmpd="thinThick">
            <a:solidFill>
              <a:schemeClr val="bg1">
                <a:lumMod val="50000"/>
              </a:schemeClr>
            </a:solidFill>
            <a:miter lim="800000"/>
          </a:ln>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826614" y="4389284"/>
            <a:ext cx="2482596" cy="985302"/>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20414829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514351" y="2063396"/>
            <a:ext cx="7796030" cy="331119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40137593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1896" y="685801"/>
            <a:ext cx="1698485" cy="4688785"/>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514351" y="685801"/>
            <a:ext cx="5928323" cy="4688785"/>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29240083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1" y="2063396"/>
            <a:ext cx="7796030" cy="331118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25761334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1"/>
            <a:ext cx="7796030" cy="3193487"/>
          </a:xfrm>
        </p:spPr>
        <p:txBody>
          <a:bodyPr anchor="b">
            <a:normAutofit/>
          </a:bodyPr>
          <a:lstStyle>
            <a:lvl1pPr algn="l">
              <a:defRPr sz="5400"/>
            </a:lvl1pPr>
          </a:lstStyle>
          <a:p>
            <a:r>
              <a:rPr lang="en-US" smtClean="0"/>
              <a:t>Click to edit Master title style</a:t>
            </a:r>
            <a:endParaRPr lang="en-US" dirty="0"/>
          </a:p>
        </p:txBody>
      </p:sp>
      <p:sp>
        <p:nvSpPr>
          <p:cNvPr id="3" name="Text Placeholder 2"/>
          <p:cNvSpPr>
            <a:spLocks noGrp="1"/>
          </p:cNvSpPr>
          <p:nvPr>
            <p:ph type="body" idx="1"/>
          </p:nvPr>
        </p:nvSpPr>
        <p:spPr>
          <a:xfrm>
            <a:off x="514351" y="3742267"/>
            <a:ext cx="7796030" cy="1639614"/>
          </a:xfrm>
        </p:spPr>
        <p:txBody>
          <a:bodyPr anchor="t">
            <a:normAutofit/>
          </a:bodyPr>
          <a:lstStyle>
            <a:lvl1pPr marL="0" indent="0" algn="l">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6988696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7662" cy="1158140"/>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514350" y="2063396"/>
            <a:ext cx="3816536"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4495478" y="2063396"/>
            <a:ext cx="3814904" cy="3311189"/>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886433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4" name="Title 1"/>
          <p:cNvSpPr>
            <a:spLocks noGrp="1"/>
          </p:cNvSpPr>
          <p:nvPr>
            <p:ph type="title"/>
          </p:nvPr>
        </p:nvSpPr>
        <p:spPr>
          <a:xfrm>
            <a:off x="514351" y="685800"/>
            <a:ext cx="7796030" cy="115814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39569" y="2063396"/>
            <a:ext cx="3591317"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514352" y="2861733"/>
            <a:ext cx="3816534"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15340" y="2063396"/>
            <a:ext cx="3596671" cy="679994"/>
          </a:xfrm>
        </p:spPr>
        <p:txBody>
          <a:bodyPr anchor="b">
            <a:noAutofit/>
          </a:bodyPr>
          <a:lstStyle>
            <a:lvl1pPr marL="0" indent="0">
              <a:lnSpc>
                <a:spcPct val="90000"/>
              </a:lnSpc>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4495477" y="2861733"/>
            <a:ext cx="3816535" cy="2512852"/>
          </a:xfrm>
        </p:spPr>
        <p:txBody>
          <a:bodyPr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16273494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871919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34493785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232" y="685800"/>
            <a:ext cx="3095145" cy="2023252"/>
          </a:xfrm>
        </p:spPr>
        <p:txBody>
          <a:bodyPr anchor="b">
            <a:normAutofit/>
          </a:bodyPr>
          <a:lstStyle>
            <a:lvl1pPr algn="ctr">
              <a:defRPr sz="3600"/>
            </a:lvl1pPr>
          </a:lstStyle>
          <a:p>
            <a:r>
              <a:rPr lang="en-US" smtClean="0"/>
              <a:t>Click to edit Master title style</a:t>
            </a:r>
            <a:endParaRPr lang="en-US" dirty="0"/>
          </a:p>
        </p:txBody>
      </p:sp>
      <p:sp>
        <p:nvSpPr>
          <p:cNvPr id="10" name="Content Placeholder 2"/>
          <p:cNvSpPr>
            <a:spLocks noGrp="1"/>
          </p:cNvSpPr>
          <p:nvPr>
            <p:ph sz="quarter" idx="13"/>
          </p:nvPr>
        </p:nvSpPr>
        <p:spPr>
          <a:xfrm>
            <a:off x="3784600" y="685801"/>
            <a:ext cx="4525781" cy="468878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232" y="2709053"/>
            <a:ext cx="3095146" cy="2665533"/>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27817368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4351" y="685800"/>
            <a:ext cx="4408172" cy="2023252"/>
          </a:xfrm>
        </p:spPr>
        <p:txBody>
          <a:bodyPr anchor="b">
            <a:normAutofit/>
          </a:bodyPr>
          <a:lstStyle>
            <a:lvl1pPr algn="ct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47740" y="1"/>
            <a:ext cx="3162641" cy="5071533"/>
          </a:xfrm>
          <a:ln w="57150" cmpd="thinThick">
            <a:solidFill>
              <a:schemeClr val="bg1">
                <a:lumMod val="50000"/>
              </a:schemeClr>
            </a:solidFill>
            <a:miter lim="800000"/>
          </a:ln>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14351" y="2709053"/>
            <a:ext cx="4408171" cy="2362481"/>
          </a:xfrm>
        </p:spPr>
        <p:txBody>
          <a:bodyPr anchor="t">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180BEF-6675-BF4B-84FB-18EE2C52110B}" type="datetimeFigureOut">
              <a:rPr lang="en-US" smtClean="0"/>
              <a:pPr/>
              <a:t>1/21/2015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1218148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3.jp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8" name="Picture 7" descr="Brickwork-SD-R1acrop.jp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pSp>
        <p:nvGrpSpPr>
          <p:cNvPr id="10" name="Group 9"/>
          <p:cNvGrpSpPr/>
          <p:nvPr/>
        </p:nvGrpSpPr>
        <p:grpSpPr>
          <a:xfrm>
            <a:off x="-19048" y="1"/>
            <a:ext cx="9004013" cy="6644081"/>
            <a:chOff x="-25397" y="0"/>
            <a:chExt cx="12005350" cy="6644081"/>
          </a:xfrm>
        </p:grpSpPr>
        <p:sp useBgFill="1">
          <p:nvSpPr>
            <p:cNvPr id="11" name="Rectangle 10"/>
            <p:cNvSpPr/>
            <p:nvPr/>
          </p:nvSpPr>
          <p:spPr>
            <a:xfrm>
              <a:off x="1" y="0"/>
              <a:ext cx="11979952" cy="6644081"/>
            </a:xfrm>
            <a:prstGeom prst="rect">
              <a:avLst/>
            </a:prstGeom>
            <a:ln>
              <a:noFill/>
            </a:ln>
            <a:effectLst>
              <a:outerShdw blurRad="98425" dist="76200" dir="4380000" algn="tl" rotWithShape="0">
                <a:srgbClr val="000000">
                  <a:alpha val="68000"/>
                </a:srgbClr>
              </a:outerShdw>
            </a:effectLst>
          </p:spPr>
          <p:style>
            <a:lnRef idx="1">
              <a:schemeClr val="accent1"/>
            </a:lnRef>
            <a:fillRef idx="3">
              <a:schemeClr val="accent1"/>
            </a:fillRef>
            <a:effectRef idx="2">
              <a:schemeClr val="accent1"/>
            </a:effectRef>
            <a:fontRef idx="minor">
              <a:schemeClr val="lt1"/>
            </a:fontRef>
          </p:style>
        </p:sp>
        <p:sp>
          <p:nvSpPr>
            <p:cNvPr id="13" name="Rectangle 12"/>
            <p:cNvSpPr/>
            <p:nvPr/>
          </p:nvSpPr>
          <p:spPr>
            <a:xfrm>
              <a:off x="1" y="5600215"/>
              <a:ext cx="11706512" cy="780581"/>
            </a:xfrm>
            <a:prstGeom prst="rect">
              <a:avLst/>
            </a:prstGeom>
            <a:gradFill flip="none" rotWithShape="1">
              <a:gsLst>
                <a:gs pos="34000">
                  <a:schemeClr val="accent1"/>
                </a:gs>
                <a:gs pos="100000">
                  <a:schemeClr val="accent1">
                    <a:lumMod val="50000"/>
                  </a:schemeClr>
                </a:gs>
              </a:gsLst>
              <a:path path="circle">
                <a:fillToRect l="50000" t="50000" r="50000" b="50000"/>
              </a:path>
              <a:tileRect/>
            </a:gradFill>
            <a:ln>
              <a:noFill/>
            </a:ln>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25397" y="0"/>
              <a:ext cx="11773291" cy="6419514"/>
            </a:xfrm>
            <a:custGeom>
              <a:avLst/>
              <a:gdLst/>
              <a:ahLst/>
              <a:cxnLst/>
              <a:rect l="l" t="t" r="r" b="b"/>
              <a:pathLst>
                <a:path w="11773291" h="6419514">
                  <a:moveTo>
                    <a:pt x="11750059" y="0"/>
                  </a:moveTo>
                  <a:lnTo>
                    <a:pt x="11773291" y="6419514"/>
                  </a:lnTo>
                  <a:lnTo>
                    <a:pt x="0" y="6411047"/>
                  </a:lnTo>
                </a:path>
              </a:pathLst>
            </a:custGeom>
            <a:ln w="82550">
              <a:solidFill>
                <a:schemeClr val="tx1">
                  <a:lumMod val="50000"/>
                  <a:lumOff val="50000"/>
                </a:schemeClr>
              </a:solidFill>
              <a:miter lim="800000"/>
            </a:ln>
          </p:spPr>
          <p:style>
            <a:lnRef idx="2">
              <a:schemeClr val="accent1"/>
            </a:lnRef>
            <a:fillRef idx="0">
              <a:schemeClr val="accent1"/>
            </a:fillRef>
            <a:effectRef idx="1">
              <a:schemeClr val="accent1"/>
            </a:effectRef>
            <a:fontRef idx="minor">
              <a:schemeClr val="tx1"/>
            </a:fontRef>
          </p:style>
        </p:sp>
      </p:grpSp>
      <p:sp>
        <p:nvSpPr>
          <p:cNvPr id="2" name="Title Placeholder 1"/>
          <p:cNvSpPr>
            <a:spLocks noGrp="1"/>
          </p:cNvSpPr>
          <p:nvPr>
            <p:ph type="title"/>
          </p:nvPr>
        </p:nvSpPr>
        <p:spPr>
          <a:xfrm>
            <a:off x="514351" y="685801"/>
            <a:ext cx="7797662" cy="11519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514351" y="2063396"/>
            <a:ext cx="7797662" cy="3311189"/>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473562" y="5757334"/>
            <a:ext cx="2838450" cy="498470"/>
          </a:xfrm>
          <a:prstGeom prst="rect">
            <a:avLst/>
          </a:prstGeom>
        </p:spPr>
        <p:txBody>
          <a:bodyPr vert="horz" lIns="91440" tIns="45720" rIns="91440" bIns="45720" rtlCol="0" anchor="ctr"/>
          <a:lstStyle>
            <a:lvl1pPr algn="r">
              <a:defRPr sz="2800" cap="all" baseline="0">
                <a:solidFill>
                  <a:schemeClr val="accent1">
                    <a:lumMod val="50000"/>
                  </a:schemeClr>
                </a:solidFill>
              </a:defRPr>
            </a:lvl1pPr>
          </a:lstStyle>
          <a:p>
            <a:fld id="{03180BEF-6675-BF4B-84FB-18EE2C52110B}" type="datetimeFigureOut">
              <a:rPr lang="en-US" smtClean="0"/>
              <a:pPr/>
              <a:t>1/21/2015</a:t>
            </a:fld>
            <a:endParaRPr lang="en-US" dirty="0"/>
          </a:p>
        </p:txBody>
      </p:sp>
      <p:sp>
        <p:nvSpPr>
          <p:cNvPr id="5" name="Footer Placeholder 4"/>
          <p:cNvSpPr>
            <a:spLocks noGrp="1"/>
          </p:cNvSpPr>
          <p:nvPr>
            <p:ph type="ftr" sz="quarter" idx="3"/>
          </p:nvPr>
        </p:nvSpPr>
        <p:spPr>
          <a:xfrm>
            <a:off x="514351" y="5757334"/>
            <a:ext cx="4124789" cy="498470"/>
          </a:xfrm>
          <a:prstGeom prst="rect">
            <a:avLst/>
          </a:prstGeom>
        </p:spPr>
        <p:txBody>
          <a:bodyPr vert="horz" lIns="91440" tIns="45720" rIns="91440" bIns="45720" rtlCol="0" anchor="ctr"/>
          <a:lstStyle>
            <a:lvl1pPr algn="l">
              <a:defRPr sz="2800" cap="all" baseline="0">
                <a:solidFill>
                  <a:schemeClr val="accent1">
                    <a:lumMod val="50000"/>
                  </a:schemeClr>
                </a:solidFill>
              </a:defRPr>
            </a:lvl1pPr>
          </a:lstStyle>
          <a:p>
            <a:endParaRPr lang="en-US" dirty="0"/>
          </a:p>
        </p:txBody>
      </p:sp>
      <p:sp>
        <p:nvSpPr>
          <p:cNvPr id="6" name="Slide Number Placeholder 5"/>
          <p:cNvSpPr>
            <a:spLocks noGrp="1"/>
          </p:cNvSpPr>
          <p:nvPr>
            <p:ph type="sldNum" sz="quarter" idx="4"/>
          </p:nvPr>
        </p:nvSpPr>
        <p:spPr>
          <a:xfrm>
            <a:off x="4715341" y="5757334"/>
            <a:ext cx="680390" cy="498470"/>
          </a:xfrm>
          <a:prstGeom prst="rect">
            <a:avLst/>
          </a:prstGeom>
        </p:spPr>
        <p:txBody>
          <a:bodyPr vert="horz" lIns="91440" tIns="45720" rIns="91440" bIns="45720" rtlCol="0" anchor="ctr"/>
          <a:lstStyle>
            <a:lvl1pPr algn="ctr">
              <a:defRPr sz="2800" cap="all" baseline="0">
                <a:solidFill>
                  <a:schemeClr val="accent1">
                    <a:lumMod val="50000"/>
                  </a:schemeClr>
                </a:solidFill>
              </a:defRPr>
            </a:lvl1pPr>
          </a:lstStyle>
          <a:p>
            <a:fld id="{56F677E4-ACEF-A340-B10A-B9B0EDC176C5}" type="slidenum">
              <a:rPr lang="en-US" smtClean="0"/>
              <a:pPr/>
              <a:t>‹#›</a:t>
            </a:fld>
            <a:endParaRPr lang="en-US" dirty="0"/>
          </a:p>
        </p:txBody>
      </p:sp>
    </p:spTree>
    <p:extLst>
      <p:ext uri="{BB962C8B-B14F-4D97-AF65-F5344CB8AC3E}">
        <p14:creationId xmlns:p14="http://schemas.microsoft.com/office/powerpoint/2010/main" val="4197532411"/>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l" defTabSz="914400" rtl="0" eaLnBrk="1" latinLnBrk="0" hangingPunct="1">
        <a:lnSpc>
          <a:spcPct val="90000"/>
        </a:lnSpc>
        <a:spcBef>
          <a:spcPct val="0"/>
        </a:spcBef>
        <a:buNone/>
        <a:defRPr sz="4400" kern="1200" cap="all" baseline="0">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60000"/>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60000"/>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theguardian.com/film/australia-culture-blog/2013/dec/20/rabbit-proof-fence-rewatching-classic-australian-film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solidFill>
                <a:schemeClr val="tx1"/>
              </a:solidFill>
            </a:endParaRPr>
          </a:p>
        </p:txBody>
      </p:sp>
      <p:sp>
        <p:nvSpPr>
          <p:cNvPr id="3" name="Subtitle 2"/>
          <p:cNvSpPr>
            <a:spLocks noGrp="1"/>
          </p:cNvSpPr>
          <p:nvPr>
            <p:ph type="subTitle" idx="1"/>
          </p:nvPr>
        </p:nvSpPr>
        <p:spPr>
          <a:xfrm>
            <a:off x="533400" y="3228536"/>
            <a:ext cx="7430729" cy="1752600"/>
          </a:xfrm>
        </p:spPr>
        <p:txBody>
          <a:bodyPr/>
          <a:lstStyle/>
          <a:p>
            <a:r>
              <a:rPr lang="en-US" dirty="0" smtClean="0"/>
              <a:t>The Rabbit Proof Fence </a:t>
            </a:r>
            <a:endParaRPr lang="en-US" dirty="0"/>
          </a:p>
        </p:txBody>
      </p:sp>
    </p:spTree>
    <p:extLst>
      <p:ext uri="{BB962C8B-B14F-4D97-AF65-F5344CB8AC3E}">
        <p14:creationId xmlns:p14="http://schemas.microsoft.com/office/powerpoint/2010/main" val="272347556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allOve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1627" y="0"/>
            <a:ext cx="3067665" cy="800247"/>
          </a:xfrm>
        </p:spPr>
        <p:txBody>
          <a:bodyPr>
            <a:normAutofit fontScale="90000"/>
          </a:bodyPr>
          <a:lstStyle/>
          <a:p>
            <a:r>
              <a:rPr lang="en-US" dirty="0" smtClean="0"/>
              <a:t>				PLOT</a:t>
            </a:r>
            <a:endParaRPr lang="en-US" dirty="0"/>
          </a:p>
        </p:txBody>
      </p:sp>
      <p:sp>
        <p:nvSpPr>
          <p:cNvPr id="3" name="Content Placeholder 2"/>
          <p:cNvSpPr>
            <a:spLocks noGrp="1"/>
          </p:cNvSpPr>
          <p:nvPr>
            <p:ph sz="quarter" idx="13"/>
          </p:nvPr>
        </p:nvSpPr>
        <p:spPr>
          <a:xfrm>
            <a:off x="307075" y="640187"/>
            <a:ext cx="8229600" cy="5220389"/>
          </a:xfrm>
        </p:spPr>
        <p:txBody>
          <a:bodyPr>
            <a:normAutofit/>
          </a:bodyPr>
          <a:lstStyle/>
          <a:p>
            <a:r>
              <a:rPr lang="en-US" sz="1800" dirty="0" smtClean="0"/>
              <a:t>The plot of this book “Rabbit Proof Fence” is about three girls Molly, Daisy and Gracie. </a:t>
            </a:r>
          </a:p>
          <a:p>
            <a:pPr>
              <a:buNone/>
            </a:pPr>
            <a:endParaRPr lang="en-US" sz="1800" dirty="0" smtClean="0"/>
          </a:p>
          <a:p>
            <a:pPr lvl="1"/>
            <a:r>
              <a:rPr lang="en-US" sz="1600" dirty="0" smtClean="0"/>
              <a:t>They were Aborigines. First when the White men arrived in Australia they settled in the western Australia. through time they expanded and got control over the Aborigines.</a:t>
            </a:r>
          </a:p>
          <a:p>
            <a:pPr lvl="1">
              <a:buNone/>
            </a:pPr>
            <a:endParaRPr lang="en-US" sz="1600" dirty="0" smtClean="0"/>
          </a:p>
          <a:p>
            <a:pPr lvl="1"/>
            <a:r>
              <a:rPr lang="en-US" sz="1600" dirty="0" smtClean="0"/>
              <a:t>Molly, Daisy and Gracie were taken from there family to a church and they had to live like the </a:t>
            </a:r>
            <a:r>
              <a:rPr lang="en-US" sz="1600" dirty="0"/>
              <a:t>w</a:t>
            </a:r>
            <a:r>
              <a:rPr lang="en-US" sz="1600" dirty="0" smtClean="0"/>
              <a:t>hites. Molly missed her home a lot and one thing she remembered along the way was the Rabbit Proof Fence. </a:t>
            </a:r>
          </a:p>
          <a:p>
            <a:pPr lvl="1">
              <a:buNone/>
            </a:pPr>
            <a:endParaRPr lang="en-US" sz="1600" dirty="0" smtClean="0"/>
          </a:p>
          <a:p>
            <a:pPr lvl="1"/>
            <a:r>
              <a:rPr lang="en-US" sz="1600" dirty="0" smtClean="0"/>
              <a:t>That fence covered 1500 Miles of western Australia. So Molly plans on escaping with Daisy and Gracie. Molly followed the fence for 1500 Miles on foot with putting all the struggles behind her just for her family.</a:t>
            </a:r>
            <a:endParaRPr lang="en-US" sz="1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86609"/>
            <a:ext cx="8229600" cy="593770"/>
          </a:xfrm>
        </p:spPr>
        <p:txBody>
          <a:bodyPr>
            <a:normAutofit fontScale="90000"/>
          </a:bodyPr>
          <a:lstStyle/>
          <a:p>
            <a:r>
              <a:rPr lang="en-US" dirty="0" smtClean="0"/>
              <a:t>		Making Connections</a:t>
            </a:r>
            <a:endParaRPr lang="en-US" dirty="0"/>
          </a:p>
        </p:txBody>
      </p:sp>
      <p:sp>
        <p:nvSpPr>
          <p:cNvPr id="3" name="Content Placeholder 2"/>
          <p:cNvSpPr>
            <a:spLocks noGrp="1"/>
          </p:cNvSpPr>
          <p:nvPr>
            <p:ph sz="quarter" idx="13"/>
          </p:nvPr>
        </p:nvSpPr>
        <p:spPr>
          <a:xfrm>
            <a:off x="457200" y="780379"/>
            <a:ext cx="8229600" cy="5026742"/>
          </a:xfrm>
        </p:spPr>
        <p:txBody>
          <a:bodyPr>
            <a:normAutofit/>
          </a:bodyPr>
          <a:lstStyle/>
          <a:p>
            <a:r>
              <a:rPr lang="en-US" sz="1600" dirty="0" smtClean="0"/>
              <a:t>“This sight only made Molly more aware that she was a stranger in this part of the country” (68 Pilkington).  </a:t>
            </a:r>
          </a:p>
          <a:p>
            <a:pPr>
              <a:buNone/>
            </a:pPr>
            <a:r>
              <a:rPr lang="en-US" sz="1600" dirty="0" smtClean="0"/>
              <a:t>     	I picked this Quote because it reminds me of the time when I 	went to live with my relatives in India and it felt as if I was a stranger.</a:t>
            </a:r>
          </a:p>
          <a:p>
            <a:pPr>
              <a:buNone/>
            </a:pPr>
            <a:r>
              <a:rPr lang="en-US" sz="1600" dirty="0" smtClean="0"/>
              <a:t>   </a:t>
            </a:r>
          </a:p>
          <a:p>
            <a:r>
              <a:rPr lang="en-US" sz="1600" dirty="0" smtClean="0"/>
              <a:t> “ Well Molly was only fourteen year old girl, had no fear because the wilderness was her kin.” (82 Pilkington)</a:t>
            </a:r>
          </a:p>
          <a:p>
            <a:pPr>
              <a:buNone/>
            </a:pPr>
            <a:r>
              <a:rPr lang="en-US" sz="1600" dirty="0" smtClean="0"/>
              <a:t>		This reminds me of a article that I read and in which it talked about man living with nature.</a:t>
            </a:r>
          </a:p>
          <a:p>
            <a:pPr>
              <a:buNone/>
            </a:pPr>
            <a:r>
              <a:rPr lang="en-US" sz="1600" dirty="0" smtClean="0"/>
              <a:t>	</a:t>
            </a:r>
          </a:p>
          <a:p>
            <a:r>
              <a:rPr lang="en-US" sz="1600" dirty="0" smtClean="0"/>
              <a:t>“ Further up from the river bank grew stands of flooded gum.” (42 Pilkington)</a:t>
            </a:r>
          </a:p>
          <a:p>
            <a:pPr>
              <a:buNone/>
            </a:pPr>
            <a:r>
              <a:rPr lang="en-US" sz="1600" dirty="0" smtClean="0"/>
              <a:t>		This reminds me of the flood of 2011 that happened and when the river banks were also flooded.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3250">
        <p15:prstTrans prst="origami"/>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43302" y="384119"/>
            <a:ext cx="5545394" cy="5538531"/>
          </a:xfrm>
        </p:spPr>
        <p:txBody>
          <a:bodyPr>
            <a:normAutofit/>
          </a:bodyPr>
          <a:lstStyle/>
          <a:p>
            <a:r>
              <a:rPr lang="en-US" dirty="0" smtClean="0"/>
              <a:t>Yes, I really enjoyed reading the Rabbit Proof Fence because whenever I started reading </a:t>
            </a:r>
          </a:p>
          <a:p>
            <a:endParaRPr lang="en-US" dirty="0" smtClean="0"/>
          </a:p>
          <a:p>
            <a:pPr lvl="1"/>
            <a:r>
              <a:rPr lang="en-US" dirty="0" smtClean="0"/>
              <a:t>it created suspense with in me and I did not wanted to leave and I wanted to keep reading. </a:t>
            </a:r>
          </a:p>
          <a:p>
            <a:pPr lvl="1"/>
            <a:endParaRPr lang="en-US" dirty="0" smtClean="0"/>
          </a:p>
          <a:p>
            <a:pPr lvl="1"/>
            <a:r>
              <a:rPr lang="en-US" dirty="0" smtClean="0"/>
              <a:t>This book provided much information about Australia and  its history that I never knew about. </a:t>
            </a:r>
          </a:p>
          <a:p>
            <a:pPr lvl="1"/>
            <a:endParaRPr lang="en-US" dirty="0" smtClean="0"/>
          </a:p>
          <a:p>
            <a:pPr lvl="1"/>
            <a:r>
              <a:rPr lang="en-US" dirty="0" smtClean="0"/>
              <a:t>I also liked it because it was a non fiction book and I really like reading books that are true and a biography about someone’s life.</a:t>
            </a:r>
            <a:endParaRPr lang="en-US" dirty="0"/>
          </a:p>
        </p:txBody>
      </p:sp>
      <p:pic>
        <p:nvPicPr>
          <p:cNvPr id="2050" name="Picture 2" descr="C:\Users\FAIZ\Desktop\rabbir fence.jpg"/>
          <p:cNvPicPr>
            <a:picLocks noChangeAspect="1" noChangeArrowheads="1"/>
          </p:cNvPicPr>
          <p:nvPr/>
        </p:nvPicPr>
        <p:blipFill>
          <a:blip r:embed="rId2"/>
          <a:srcRect/>
          <a:stretch>
            <a:fillRect/>
          </a:stretch>
        </p:blipFill>
        <p:spPr bwMode="auto">
          <a:xfrm>
            <a:off x="6303352" y="1386349"/>
            <a:ext cx="2589924" cy="3916208"/>
          </a:xfrm>
          <a:prstGeom prst="rect">
            <a:avLst/>
          </a:prstGeom>
          <a:noFill/>
        </p:spPr>
      </p:pic>
      <p:sp>
        <p:nvSpPr>
          <p:cNvPr id="2" name="TextBox 1"/>
          <p:cNvSpPr txBox="1"/>
          <p:nvPr/>
        </p:nvSpPr>
        <p:spPr>
          <a:xfrm>
            <a:off x="3616656" y="60953"/>
            <a:ext cx="3055185" cy="646331"/>
          </a:xfrm>
          <a:prstGeom prst="rect">
            <a:avLst/>
          </a:prstGeom>
          <a:noFill/>
        </p:spPr>
        <p:txBody>
          <a:bodyPr wrap="square" rtlCol="0">
            <a:spAutoFit/>
          </a:bodyPr>
          <a:lstStyle/>
          <a:p>
            <a:pPr defTabSz="914400">
              <a:lnSpc>
                <a:spcPct val="90000"/>
              </a:lnSpc>
              <a:spcBef>
                <a:spcPct val="0"/>
              </a:spcBef>
            </a:pPr>
            <a:r>
              <a:rPr lang="en-US" sz="4000" cap="all" dirty="0">
                <a:solidFill>
                  <a:schemeClr val="accent1"/>
                </a:solidFill>
                <a:latin typeface="+mj-lt"/>
                <a:ea typeface="+mj-ea"/>
                <a:cs typeface="+mj-cs"/>
              </a:rPr>
              <a:t>Review</a:t>
            </a:r>
          </a:p>
        </p:txBody>
      </p:sp>
    </p:spTree>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12768"/>
            <a:ext cx="8229600" cy="608518"/>
          </a:xfrm>
        </p:spPr>
        <p:txBody>
          <a:bodyPr>
            <a:normAutofit fontScale="90000"/>
          </a:bodyPr>
          <a:lstStyle/>
          <a:p>
            <a:r>
              <a:rPr lang="en-US" dirty="0" smtClean="0"/>
              <a:t>Recommendation</a:t>
            </a:r>
            <a:endParaRPr lang="en-US" dirty="0"/>
          </a:p>
        </p:txBody>
      </p:sp>
      <p:sp>
        <p:nvSpPr>
          <p:cNvPr id="3" name="Content Placeholder 2"/>
          <p:cNvSpPr>
            <a:spLocks noGrp="1"/>
          </p:cNvSpPr>
          <p:nvPr>
            <p:ph sz="quarter" idx="13"/>
          </p:nvPr>
        </p:nvSpPr>
        <p:spPr>
          <a:xfrm>
            <a:off x="457200" y="945438"/>
            <a:ext cx="8229600" cy="4675238"/>
          </a:xfrm>
        </p:spPr>
        <p:txBody>
          <a:bodyPr>
            <a:noAutofit/>
          </a:bodyPr>
          <a:lstStyle/>
          <a:p>
            <a:r>
              <a:rPr lang="en-US" dirty="0" smtClean="0"/>
              <a:t>I would recommend this book to everyone but I would really recommend the Rabbit Proof Fence to the people who like to read non fiction stories or true journey. </a:t>
            </a:r>
          </a:p>
          <a:p>
            <a:pPr>
              <a:buNone/>
            </a:pPr>
            <a:endParaRPr lang="en-US" dirty="0" smtClean="0"/>
          </a:p>
          <a:p>
            <a:r>
              <a:rPr lang="en-US" dirty="0" smtClean="0"/>
              <a:t>I would like them to read this because this book is really a great book and story of three girls that have their longest walking journey of 1500 miles. </a:t>
            </a:r>
          </a:p>
          <a:p>
            <a:pPr lvl="1">
              <a:buNone/>
            </a:pPr>
            <a:endParaRPr lang="en-US" sz="2000" dirty="0" smtClean="0"/>
          </a:p>
          <a:p>
            <a:r>
              <a:rPr lang="en-US" dirty="0" smtClean="0"/>
              <a:t>I say that this book is a really worthy book about the three sisters on the great journey back home along the Rabbit Proof Fence.</a:t>
            </a:r>
            <a:endParaRPr lang="en-US" dirty="0"/>
          </a:p>
        </p:txBody>
      </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87444" y="230393"/>
            <a:ext cx="3628103" cy="448033"/>
          </a:xfrm>
        </p:spPr>
        <p:txBody>
          <a:bodyPr>
            <a:noAutofit/>
          </a:bodyPr>
          <a:lstStyle/>
          <a:p>
            <a:r>
              <a:rPr lang="en-US" sz="4000" dirty="0"/>
              <a:t>Vocabulary</a:t>
            </a:r>
          </a:p>
        </p:txBody>
      </p:sp>
      <p:sp>
        <p:nvSpPr>
          <p:cNvPr id="3" name="Content Placeholder 2"/>
          <p:cNvSpPr>
            <a:spLocks noGrp="1"/>
          </p:cNvSpPr>
          <p:nvPr>
            <p:ph sz="quarter" idx="13"/>
          </p:nvPr>
        </p:nvSpPr>
        <p:spPr>
          <a:xfrm>
            <a:off x="221227" y="678426"/>
            <a:ext cx="8745792" cy="5884606"/>
          </a:xfrm>
        </p:spPr>
        <p:txBody>
          <a:bodyPr>
            <a:noAutofit/>
          </a:bodyPr>
          <a:lstStyle/>
          <a:p>
            <a:r>
              <a:rPr lang="en-US" sz="1600" dirty="0"/>
              <a:t>Aborigines- the Australian Aborigine is the dark skin people who where the earliest natives of Australia.</a:t>
            </a:r>
          </a:p>
          <a:p>
            <a:pPr lvl="1"/>
            <a:r>
              <a:rPr lang="en-US" sz="1600" dirty="0"/>
              <a:t>Part of Speech: Noun</a:t>
            </a:r>
          </a:p>
          <a:p>
            <a:pPr lvl="1"/>
            <a:r>
              <a:rPr lang="en-US" sz="1600" dirty="0"/>
              <a:t>Quote: “ The Superintendent of the depot was also the Protector of Aborigines.” .(34 PILKINGTON) </a:t>
            </a:r>
          </a:p>
          <a:p>
            <a:r>
              <a:rPr lang="en-US" sz="1600" dirty="0"/>
              <a:t>Semi Nomadic- pertaining to be in the characteristics of nomads. </a:t>
            </a:r>
          </a:p>
          <a:p>
            <a:pPr lvl="2"/>
            <a:r>
              <a:rPr lang="en-US" dirty="0"/>
              <a:t>Part of Speech: adjective </a:t>
            </a:r>
          </a:p>
          <a:p>
            <a:pPr lvl="2"/>
            <a:r>
              <a:rPr lang="en-US" dirty="0"/>
              <a:t>Quote:  “ As they came and settled, the people did not abandon their nomadic lifestyle entirely but adapted to one that was semi-nomadic. (35 PILKINGTON)</a:t>
            </a:r>
          </a:p>
          <a:p>
            <a:r>
              <a:rPr lang="en-US" sz="1600" dirty="0"/>
              <a:t>Leisurely- Acting or proceeding without a harsh feeling.</a:t>
            </a:r>
          </a:p>
          <a:p>
            <a:pPr lvl="2"/>
            <a:r>
              <a:rPr lang="en-US" dirty="0"/>
              <a:t>Part of Speech:  adjective</a:t>
            </a:r>
          </a:p>
          <a:p>
            <a:pPr lvl="2"/>
            <a:r>
              <a:rPr lang="en-US" dirty="0"/>
              <a:t>Quote: “ By their manner one could of thought that  the girls were taking a leisurely stroll in the bush.” (95 PILKINGTON</a:t>
            </a:r>
            <a:r>
              <a:rPr lang="en-US" dirty="0" smtClean="0"/>
              <a:t>)</a:t>
            </a:r>
            <a:endParaRPr lang="en-US" dirty="0"/>
          </a:p>
          <a:p>
            <a:endParaRPr lang="en-US" sz="1400" dirty="0" smtClean="0"/>
          </a:p>
          <a:p>
            <a:endParaRPr lang="en-US" sz="1400" dirty="0"/>
          </a:p>
        </p:txBody>
      </p:sp>
    </p:spTree>
    <p:extLst>
      <p:ext uri="{BB962C8B-B14F-4D97-AF65-F5344CB8AC3E}">
        <p14:creationId xmlns:p14="http://schemas.microsoft.com/office/powerpoint/2010/main" val="1133248445"/>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23327" y="179104"/>
            <a:ext cx="5722374" cy="521775"/>
          </a:xfrm>
        </p:spPr>
        <p:txBody>
          <a:bodyPr>
            <a:normAutofit fontScale="90000"/>
          </a:bodyPr>
          <a:lstStyle/>
          <a:p>
            <a:r>
              <a:rPr lang="en-US" dirty="0" smtClean="0"/>
              <a:t>Vocabulary (continue)</a:t>
            </a:r>
            <a:endParaRPr lang="en-US" dirty="0"/>
          </a:p>
        </p:txBody>
      </p:sp>
      <p:sp>
        <p:nvSpPr>
          <p:cNvPr id="3" name="Content Placeholder 2"/>
          <p:cNvSpPr>
            <a:spLocks noGrp="1"/>
          </p:cNvSpPr>
          <p:nvPr>
            <p:ph sz="quarter" idx="13"/>
          </p:nvPr>
        </p:nvSpPr>
        <p:spPr>
          <a:xfrm>
            <a:off x="191729" y="865313"/>
            <a:ext cx="8760541" cy="5486400"/>
          </a:xfrm>
        </p:spPr>
        <p:txBody>
          <a:bodyPr>
            <a:normAutofit/>
          </a:bodyPr>
          <a:lstStyle/>
          <a:p>
            <a:pPr>
              <a:lnSpc>
                <a:spcPct val="140000"/>
              </a:lnSpc>
            </a:pPr>
            <a:r>
              <a:rPr lang="en-US" sz="1600" dirty="0"/>
              <a:t>Perth- the capital city of the west Australia. </a:t>
            </a:r>
          </a:p>
          <a:p>
            <a:pPr lvl="2">
              <a:lnSpc>
                <a:spcPct val="140000"/>
              </a:lnSpc>
            </a:pPr>
            <a:r>
              <a:rPr lang="en-US" dirty="0"/>
              <a:t>Part of Speech: noun</a:t>
            </a:r>
          </a:p>
          <a:p>
            <a:pPr lvl="2">
              <a:lnSpc>
                <a:spcPct val="140000"/>
              </a:lnSpc>
            </a:pPr>
            <a:r>
              <a:rPr lang="en-US" dirty="0"/>
              <a:t>Quote: “The drive from Fremantle to Perth was comfortable” (57 PILKINGTON)  </a:t>
            </a:r>
          </a:p>
          <a:p>
            <a:pPr>
              <a:lnSpc>
                <a:spcPct val="140000"/>
              </a:lnSpc>
            </a:pPr>
            <a:r>
              <a:rPr lang="en-US" sz="1600" dirty="0"/>
              <a:t>Banksia- A common gene of trees in Australia. </a:t>
            </a:r>
          </a:p>
          <a:p>
            <a:pPr lvl="2">
              <a:lnSpc>
                <a:spcPct val="140000"/>
              </a:lnSpc>
            </a:pPr>
            <a:r>
              <a:rPr lang="en-US" dirty="0"/>
              <a:t>Part of Speech: noun</a:t>
            </a:r>
          </a:p>
          <a:p>
            <a:pPr lvl="2">
              <a:lnSpc>
                <a:spcPct val="140000"/>
              </a:lnSpc>
            </a:pPr>
            <a:r>
              <a:rPr lang="en-US" dirty="0"/>
              <a:t>Quote: “ Yes they were making very good progress through the open banksia forest” (84 PILKINGTON)</a:t>
            </a:r>
          </a:p>
          <a:p>
            <a:pPr>
              <a:lnSpc>
                <a:spcPct val="140000"/>
              </a:lnSpc>
            </a:pPr>
            <a:r>
              <a:rPr lang="en-US" sz="1600" dirty="0"/>
              <a:t>Dormitory- A hotel or college of a thing that has private rooms for residents with good things</a:t>
            </a:r>
          </a:p>
          <a:p>
            <a:pPr lvl="2">
              <a:lnSpc>
                <a:spcPct val="140000"/>
              </a:lnSpc>
            </a:pPr>
            <a:r>
              <a:rPr lang="en-US" dirty="0"/>
              <a:t>Part of Speech: noun</a:t>
            </a:r>
          </a:p>
          <a:p>
            <a:pPr lvl="2">
              <a:lnSpc>
                <a:spcPct val="140000"/>
              </a:lnSpc>
            </a:pPr>
            <a:r>
              <a:rPr lang="en-US" dirty="0"/>
              <a:t>Quote: “ the staff member of the dormitories, conducted every morning without fail.” (64 PILKINGTON)</a:t>
            </a:r>
          </a:p>
          <a:p>
            <a:endParaRPr lang="en-US" sz="1600" dirty="0" smtClean="0"/>
          </a:p>
          <a:p>
            <a:endParaRPr lang="en-US" sz="11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sz="quarter" idx="13"/>
          </p:nvPr>
        </p:nvSpPr>
        <p:spPr>
          <a:xfrm>
            <a:off x="514351" y="2615485"/>
            <a:ext cx="7796030" cy="2629375"/>
          </a:xfrm>
        </p:spPr>
        <p:txBody>
          <a:bodyPr>
            <a:noAutofit/>
          </a:bodyPr>
          <a:lstStyle/>
          <a:p>
            <a:r>
              <a:rPr lang="en-US" sz="1600" dirty="0" err="1" smtClean="0">
                <a:latin typeface="Times New Roman" panose="02020603050405020304" pitchFamily="18" charset="0"/>
                <a:cs typeface="Times New Roman" panose="02020603050405020304" pitchFamily="18" charset="0"/>
              </a:rPr>
              <a:t>Pilkington,Doris</a:t>
            </a:r>
            <a:r>
              <a:rPr lang="en-US" sz="1600" dirty="0" smtClean="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Rabbit Proof Fence. </a:t>
            </a:r>
            <a:r>
              <a:rPr lang="en-US" sz="1600" dirty="0" smtClean="0">
                <a:latin typeface="Times New Roman" panose="02020603050405020304" pitchFamily="18" charset="0"/>
                <a:cs typeface="Times New Roman" panose="02020603050405020304" pitchFamily="18" charset="0"/>
              </a:rPr>
              <a:t>Australia: </a:t>
            </a:r>
            <a:r>
              <a:rPr lang="en-US" sz="1600" dirty="0" err="1" smtClean="0">
                <a:latin typeface="Times New Roman" panose="02020603050405020304" pitchFamily="18" charset="0"/>
                <a:cs typeface="Times New Roman" panose="02020603050405020304" pitchFamily="18" charset="0"/>
              </a:rPr>
              <a:t>Nugi</a:t>
            </a:r>
            <a:r>
              <a:rPr lang="en-US" sz="1600" dirty="0" smtClean="0">
                <a:latin typeface="Times New Roman" panose="02020603050405020304" pitchFamily="18" charset="0"/>
                <a:cs typeface="Times New Roman" panose="02020603050405020304" pitchFamily="18" charset="0"/>
              </a:rPr>
              <a:t> </a:t>
            </a:r>
            <a:r>
              <a:rPr lang="en-US" sz="1600" dirty="0" err="1" smtClean="0">
                <a:latin typeface="Times New Roman" panose="02020603050405020304" pitchFamily="18" charset="0"/>
                <a:cs typeface="Times New Roman" panose="02020603050405020304" pitchFamily="18" charset="0"/>
              </a:rPr>
              <a:t>Garimara</a:t>
            </a:r>
            <a:r>
              <a:rPr lang="en-US" sz="1600" dirty="0" smtClean="0">
                <a:latin typeface="Times New Roman" panose="02020603050405020304" pitchFamily="18" charset="0"/>
                <a:cs typeface="Times New Roman" panose="02020603050405020304" pitchFamily="18" charset="0"/>
              </a:rPr>
              <a:t>, 	1996</a:t>
            </a:r>
          </a:p>
          <a:p>
            <a:r>
              <a:rPr lang="en-US" sz="1600" dirty="0" smtClean="0">
                <a:latin typeface="Times New Roman" panose="02020603050405020304" pitchFamily="18" charset="0"/>
                <a:cs typeface="Times New Roman" panose="02020603050405020304" pitchFamily="18" charset="0"/>
              </a:rPr>
              <a:t>Luke </a:t>
            </a:r>
            <a:r>
              <a:rPr lang="en-US" sz="1600" dirty="0" err="1" smtClean="0">
                <a:latin typeface="Times New Roman" panose="02020603050405020304" pitchFamily="18" charset="0"/>
                <a:cs typeface="Times New Roman" panose="02020603050405020304" pitchFamily="18" charset="0"/>
              </a:rPr>
              <a:t>buckmaster.</a:t>
            </a:r>
            <a:r>
              <a:rPr lang="en-US" sz="1600" i="1" dirty="0" err="1" smtClean="0">
                <a:latin typeface="Times New Roman" panose="02020603050405020304" pitchFamily="18" charset="0"/>
                <a:cs typeface="Times New Roman" panose="02020603050405020304" pitchFamily="18" charset="0"/>
                <a:hlinkClick r:id="rId2"/>
              </a:rPr>
              <a:t>http</a:t>
            </a:r>
            <a:r>
              <a:rPr lang="en-US" sz="1600" i="1" dirty="0" smtClean="0">
                <a:latin typeface="Times New Roman" panose="02020603050405020304" pitchFamily="18" charset="0"/>
                <a:cs typeface="Times New Roman" panose="02020603050405020304" pitchFamily="18" charset="0"/>
                <a:hlinkClick r:id="rId2"/>
              </a:rPr>
              <a:t>://www.theguardian.com/film/australia-	culture-blog/2013/</a:t>
            </a:r>
            <a:r>
              <a:rPr lang="en-US" sz="1600" i="1" dirty="0" err="1" smtClean="0">
                <a:latin typeface="Times New Roman" panose="02020603050405020304" pitchFamily="18" charset="0"/>
                <a:cs typeface="Times New Roman" panose="02020603050405020304" pitchFamily="18" charset="0"/>
                <a:hlinkClick r:id="rId2"/>
              </a:rPr>
              <a:t>dec</a:t>
            </a:r>
            <a:r>
              <a:rPr lang="en-US" sz="1600" i="1" dirty="0" smtClean="0">
                <a:latin typeface="Times New Roman" panose="02020603050405020304" pitchFamily="18" charset="0"/>
                <a:cs typeface="Times New Roman" panose="02020603050405020304" pitchFamily="18" charset="0"/>
                <a:hlinkClick r:id="rId2"/>
              </a:rPr>
              <a:t>/20/rabbit-proof-fence-</a:t>
            </a:r>
            <a:r>
              <a:rPr lang="en-US" sz="1600" i="1" dirty="0" err="1" smtClean="0">
                <a:latin typeface="Times New Roman" panose="02020603050405020304" pitchFamily="18" charset="0"/>
                <a:cs typeface="Times New Roman" panose="02020603050405020304" pitchFamily="18" charset="0"/>
                <a:hlinkClick r:id="rId2"/>
              </a:rPr>
              <a:t>rewatching</a:t>
            </a:r>
            <a:r>
              <a:rPr lang="en-US" sz="1600" i="1" dirty="0" smtClean="0">
                <a:latin typeface="Times New Roman" panose="02020603050405020304" pitchFamily="18" charset="0"/>
                <a:cs typeface="Times New Roman" panose="02020603050405020304" pitchFamily="18" charset="0"/>
                <a:hlinkClick r:id="rId2"/>
              </a:rPr>
              <a:t>-	classic-</a:t>
            </a:r>
            <a:r>
              <a:rPr lang="en-US" sz="1600" i="1" dirty="0" err="1" smtClean="0">
                <a:latin typeface="Times New Roman" panose="02020603050405020304" pitchFamily="18" charset="0"/>
                <a:cs typeface="Times New Roman" panose="02020603050405020304" pitchFamily="18" charset="0"/>
                <a:hlinkClick r:id="rId2"/>
              </a:rPr>
              <a:t>australian</a:t>
            </a:r>
            <a:r>
              <a:rPr lang="en-US" sz="1600" i="1" dirty="0" smtClean="0">
                <a:latin typeface="Times New Roman" panose="02020603050405020304" pitchFamily="18" charset="0"/>
                <a:cs typeface="Times New Roman" panose="02020603050405020304" pitchFamily="18" charset="0"/>
                <a:hlinkClick r:id="rId2"/>
              </a:rPr>
              <a:t>-films - </a:t>
            </a:r>
            <a:r>
              <a:rPr lang="en-US" sz="1600" i="1"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Australia culture blog, October 12, 2014</a:t>
            </a:r>
          </a:p>
          <a:p>
            <a:endParaRPr lang="en-US" sz="1600" dirty="0" smtClean="0"/>
          </a:p>
          <a:p>
            <a:pPr marL="0" indent="0">
              <a:buNone/>
            </a:pPr>
            <a:endParaRPr lang="en-US" sz="1600" dirty="0" smtClean="0"/>
          </a:p>
          <a:p>
            <a:pPr marL="0" indent="0">
              <a:buNone/>
            </a:pPr>
            <a:endParaRPr lang="en-US" sz="1600" i="1" dirty="0"/>
          </a:p>
        </p:txBody>
      </p:sp>
    </p:spTree>
    <p:extLst>
      <p:ext uri="{BB962C8B-B14F-4D97-AF65-F5344CB8AC3E}">
        <p14:creationId xmlns:p14="http://schemas.microsoft.com/office/powerpoint/2010/main" val="2664502502"/>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83609" y="704088"/>
            <a:ext cx="2109019" cy="667512"/>
          </a:xfrm>
        </p:spPr>
        <p:txBody>
          <a:bodyPr>
            <a:normAutofit fontScale="90000"/>
          </a:bodyPr>
          <a:lstStyle/>
          <a:p>
            <a:r>
              <a:rPr lang="en-US" dirty="0" smtClean="0">
                <a:solidFill>
                  <a:schemeClr val="tx1"/>
                </a:solidFill>
              </a:rPr>
              <a:t>Setting</a:t>
            </a:r>
            <a:endParaRPr lang="en-US" dirty="0">
              <a:solidFill>
                <a:schemeClr val="tx1"/>
              </a:solidFill>
            </a:endParaRPr>
          </a:p>
        </p:txBody>
      </p:sp>
      <p:sp>
        <p:nvSpPr>
          <p:cNvPr id="3" name="Content Placeholder 2"/>
          <p:cNvSpPr>
            <a:spLocks noGrp="1"/>
          </p:cNvSpPr>
          <p:nvPr>
            <p:ph sz="quarter" idx="13"/>
          </p:nvPr>
        </p:nvSpPr>
        <p:spPr>
          <a:xfrm>
            <a:off x="457199" y="1259006"/>
            <a:ext cx="4080919" cy="4525963"/>
          </a:xfrm>
        </p:spPr>
        <p:txBody>
          <a:bodyPr>
            <a:normAutofit/>
          </a:bodyPr>
          <a:lstStyle/>
          <a:p>
            <a:r>
              <a:rPr lang="en-US" dirty="0" smtClean="0"/>
              <a:t>The Rabbit Proof Fence is an Australian book that is based on a true story of the greatest walking journey of  2400km (1500) miles.</a:t>
            </a:r>
          </a:p>
          <a:p>
            <a:pPr>
              <a:buNone/>
            </a:pPr>
            <a:endParaRPr lang="en-US" dirty="0" smtClean="0"/>
          </a:p>
          <a:p>
            <a:r>
              <a:rPr lang="en-US" dirty="0" smtClean="0"/>
              <a:t> It is also about a rabbit proof fence that covers Western Australia from the north to the south.    </a:t>
            </a:r>
            <a:endParaRPr lang="en-US" dirty="0"/>
          </a:p>
        </p:txBody>
      </p:sp>
      <p:pic>
        <p:nvPicPr>
          <p:cNvPr id="4" name="Picture 3" descr="329px-Rabbit_proof_fence_Western_australia.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87271" y="1359927"/>
            <a:ext cx="3760470" cy="4766236"/>
          </a:xfrm>
          <a:prstGeom prst="rect">
            <a:avLst/>
          </a:prstGeom>
        </p:spPr>
      </p:pic>
    </p:spTree>
    <p:extLst>
      <p:ext uri="{BB962C8B-B14F-4D97-AF65-F5344CB8AC3E}">
        <p14:creationId xmlns:p14="http://schemas.microsoft.com/office/powerpoint/2010/main" val="149772378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54708" y="156651"/>
            <a:ext cx="4114800" cy="1489586"/>
          </a:xfrm>
        </p:spPr>
        <p:txBody>
          <a:bodyPr>
            <a:normAutofit/>
          </a:bodyPr>
          <a:lstStyle/>
          <a:p>
            <a:pPr algn="ctr"/>
            <a:r>
              <a:rPr lang="en-US" dirty="0" smtClean="0"/>
              <a:t>Conflict    (Internal) </a:t>
            </a:r>
            <a:endParaRPr lang="en-US" dirty="0"/>
          </a:p>
        </p:txBody>
      </p:sp>
      <p:sp>
        <p:nvSpPr>
          <p:cNvPr id="3" name="Content Placeholder 2"/>
          <p:cNvSpPr>
            <a:spLocks noGrp="1"/>
          </p:cNvSpPr>
          <p:nvPr>
            <p:ph sz="quarter" idx="13"/>
          </p:nvPr>
        </p:nvSpPr>
        <p:spPr>
          <a:xfrm>
            <a:off x="514351" y="1646238"/>
            <a:ext cx="7796030" cy="3728348"/>
          </a:xfrm>
        </p:spPr>
        <p:txBody>
          <a:bodyPr>
            <a:normAutofit fontScale="55000" lnSpcReduction="20000"/>
          </a:bodyPr>
          <a:lstStyle/>
          <a:p>
            <a:r>
              <a:rPr lang="en-US" sz="3400" dirty="0"/>
              <a:t>the conflict </a:t>
            </a:r>
            <a:r>
              <a:rPr lang="en-US" sz="3400" dirty="0" smtClean="0"/>
              <a:t>in the true Journey of(Follow the Rabbit Proof Fence) by Doris Pilkington and Nugi Garimara is that Aborigines children that were taken away from their parents and taught to be like whites so they could become well mannered. </a:t>
            </a:r>
          </a:p>
          <a:p>
            <a:r>
              <a:rPr lang="en-US" sz="3400" dirty="0" smtClean="0"/>
              <a:t>The Aborigines were the native tribe of Australia “ The Aboriginal name that was given to them was </a:t>
            </a:r>
            <a:r>
              <a:rPr lang="en-US" sz="3400" dirty="0" err="1" smtClean="0"/>
              <a:t>Yowada</a:t>
            </a:r>
            <a:r>
              <a:rPr lang="en-US" sz="3400" dirty="0" smtClean="0"/>
              <a:t>”(31 PILKINGTON) . </a:t>
            </a:r>
          </a:p>
          <a:p>
            <a:endParaRPr lang="en-US" sz="3400" dirty="0" smtClean="0"/>
          </a:p>
          <a:p>
            <a:r>
              <a:rPr lang="en-US" sz="3400" dirty="0" smtClean="0"/>
              <a:t>This story talks about the three kids Molly, Daisy and Gracie. They were also captured and taken by the whites. When they got there, they missed their home. They had thoughts about how there family will be when they are away.</a:t>
            </a:r>
            <a:endParaRPr lang="en-US" sz="3400" dirty="0"/>
          </a:p>
        </p:txBody>
      </p:sp>
    </p:spTree>
    <p:extLst>
      <p:ext uri="{BB962C8B-B14F-4D97-AF65-F5344CB8AC3E}">
        <p14:creationId xmlns:p14="http://schemas.microsoft.com/office/powerpoint/2010/main" val="225237262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2476" y="501445"/>
            <a:ext cx="4291781" cy="805704"/>
          </a:xfrm>
        </p:spPr>
        <p:txBody>
          <a:bodyPr>
            <a:noAutofit/>
          </a:bodyPr>
          <a:lstStyle/>
          <a:p>
            <a:pPr algn="ctr"/>
            <a:r>
              <a:rPr lang="en-US" sz="3800" dirty="0" smtClean="0"/>
              <a:t>Conflict (external)</a:t>
            </a:r>
            <a:endParaRPr lang="en-US" sz="3800" dirty="0"/>
          </a:p>
        </p:txBody>
      </p:sp>
      <p:sp>
        <p:nvSpPr>
          <p:cNvPr id="3" name="Content Placeholder 2"/>
          <p:cNvSpPr>
            <a:spLocks noGrp="1"/>
          </p:cNvSpPr>
          <p:nvPr>
            <p:ph sz="quarter" idx="13"/>
          </p:nvPr>
        </p:nvSpPr>
        <p:spPr>
          <a:xfrm>
            <a:off x="457200" y="1037606"/>
            <a:ext cx="8229600" cy="4771103"/>
          </a:xfrm>
        </p:spPr>
        <p:txBody>
          <a:bodyPr>
            <a:normAutofit/>
          </a:bodyPr>
          <a:lstStyle/>
          <a:p>
            <a:r>
              <a:rPr lang="en-US" sz="1600" dirty="0" smtClean="0"/>
              <a:t>When night arrived all three of them escaped. When they reached at some distance they found fence that was called the rabbit proof fence. It was along fence and covered western half of Australia. Molly decided to follow the fence and then the longest foot journey started. Molly, Daisy and Gracie escaped by the camp but then they faced another danger. That was posters everywhere saying to capture these three girls. </a:t>
            </a:r>
          </a:p>
          <a:p>
            <a:endParaRPr lang="en-US" sz="1600" dirty="0" smtClean="0"/>
          </a:p>
          <a:p>
            <a:r>
              <a:rPr lang="en-US" sz="1600" dirty="0" smtClean="0"/>
              <a:t>They also starved in the middle of the desert and it was full sunny. “They packed enough food to last them four days: first they would have to walk east until they reached the rabbit-proof fence then once they found the fence it would be a matter for another two days. Next, they walked and they reunited with those who had escaped the camp before”(27 PILKINGTON). The hot and the thirst didn’t let them walk but they followed the fence and journeyed about 1400 miles covering the fence of western Australia to reach their family. Molly did not let Gracie and Daisy go back because if they went back then they would never see their families again.</a:t>
            </a:r>
            <a:endParaRPr lang="en-US" sz="1600" dirty="0"/>
          </a:p>
        </p:txBody>
      </p:sp>
    </p:spTree>
    <p:extLst>
      <p:ext uri="{BB962C8B-B14F-4D97-AF65-F5344CB8AC3E}">
        <p14:creationId xmlns:p14="http://schemas.microsoft.com/office/powerpoint/2010/main" val="933280534"/>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83510" y="253536"/>
            <a:ext cx="4203290" cy="1143000"/>
          </a:xfrm>
        </p:spPr>
        <p:txBody>
          <a:bodyPr/>
          <a:lstStyle/>
          <a:p>
            <a:r>
              <a:rPr lang="en-US" dirty="0"/>
              <a:t>Protagonist</a:t>
            </a:r>
          </a:p>
        </p:txBody>
      </p:sp>
      <p:sp>
        <p:nvSpPr>
          <p:cNvPr id="3" name="Content Placeholder 2"/>
          <p:cNvSpPr>
            <a:spLocks noGrp="1"/>
          </p:cNvSpPr>
          <p:nvPr>
            <p:ph sz="quarter" idx="13"/>
          </p:nvPr>
        </p:nvSpPr>
        <p:spPr>
          <a:xfrm>
            <a:off x="238836" y="932511"/>
            <a:ext cx="5250426" cy="4989516"/>
          </a:xfrm>
        </p:spPr>
        <p:txBody>
          <a:bodyPr>
            <a:normAutofit/>
          </a:bodyPr>
          <a:lstStyle/>
          <a:p>
            <a:r>
              <a:rPr lang="en-US" sz="1800" dirty="0" smtClean="0"/>
              <a:t>The protagonist in this story was Molly. Molly was the oldest of the three girls. </a:t>
            </a:r>
          </a:p>
          <a:p>
            <a:r>
              <a:rPr lang="en-US" sz="1800" dirty="0" smtClean="0"/>
              <a:t>From the beginning of the story Molly learned a lot. </a:t>
            </a:r>
          </a:p>
          <a:p>
            <a:pPr lvl="1"/>
            <a:r>
              <a:rPr lang="en-US" sz="1600" dirty="0" smtClean="0"/>
              <a:t>The one thing that she learned during the story is knowing all the dangers around and love for her family. She learned about the dangers by the struggles she faced during her journey of the Rabbit </a:t>
            </a:r>
            <a:r>
              <a:rPr lang="en-US" sz="1600" dirty="0"/>
              <a:t>P</a:t>
            </a:r>
            <a:r>
              <a:rPr lang="en-US" sz="1600" dirty="0" smtClean="0"/>
              <a:t>roof </a:t>
            </a:r>
            <a:r>
              <a:rPr lang="en-US" sz="1600" dirty="0"/>
              <a:t>F</a:t>
            </a:r>
            <a:r>
              <a:rPr lang="en-US" sz="1600" dirty="0" smtClean="0"/>
              <a:t>ence. </a:t>
            </a:r>
          </a:p>
          <a:p>
            <a:pPr lvl="1"/>
            <a:r>
              <a:rPr lang="en-US" sz="1600" dirty="0" smtClean="0"/>
              <a:t>She learned to love her family when the three sisters were taken by the whites. She also missed her family and she is a static character because her love for her family was the same throughout the story.</a:t>
            </a:r>
            <a:endParaRPr lang="en-US" sz="1600" dirty="0"/>
          </a:p>
        </p:txBody>
      </p:sp>
      <p:pic>
        <p:nvPicPr>
          <p:cNvPr id="1027" name="Picture 3" descr="C:\Users\FAIZ\Desktop\rabbit_fence.jpg"/>
          <p:cNvPicPr>
            <a:picLocks noChangeAspect="1" noChangeArrowheads="1"/>
          </p:cNvPicPr>
          <p:nvPr/>
        </p:nvPicPr>
        <p:blipFill>
          <a:blip r:embed="rId2"/>
          <a:srcRect/>
          <a:stretch>
            <a:fillRect/>
          </a:stretch>
        </p:blipFill>
        <p:spPr bwMode="auto">
          <a:xfrm>
            <a:off x="5707626" y="2833591"/>
            <a:ext cx="2979174" cy="2540000"/>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prestige"/>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4596" y="335964"/>
            <a:ext cx="7797662" cy="1151965"/>
          </a:xfrm>
        </p:spPr>
        <p:txBody>
          <a:bodyPr/>
          <a:lstStyle/>
          <a:p>
            <a:r>
              <a:rPr lang="en-US" dirty="0" smtClean="0"/>
              <a:t>Antagonist</a:t>
            </a:r>
            <a:endParaRPr lang="en-US" dirty="0"/>
          </a:p>
        </p:txBody>
      </p:sp>
      <p:sp>
        <p:nvSpPr>
          <p:cNvPr id="3" name="Content Placeholder 2"/>
          <p:cNvSpPr>
            <a:spLocks noGrp="1"/>
          </p:cNvSpPr>
          <p:nvPr>
            <p:ph sz="quarter" idx="13"/>
          </p:nvPr>
        </p:nvSpPr>
        <p:spPr>
          <a:xfrm>
            <a:off x="129653" y="1321331"/>
            <a:ext cx="8229600" cy="3093720"/>
          </a:xfrm>
        </p:spPr>
        <p:txBody>
          <a:bodyPr>
            <a:noAutofit/>
          </a:bodyPr>
          <a:lstStyle/>
          <a:p>
            <a:r>
              <a:rPr lang="en-US" sz="1600" dirty="0"/>
              <a:t>The antagonist in this story were the Australians whites. </a:t>
            </a:r>
          </a:p>
          <a:p>
            <a:pPr>
              <a:buNone/>
            </a:pPr>
            <a:endParaRPr lang="en-US" sz="1600" dirty="0"/>
          </a:p>
          <a:p>
            <a:r>
              <a:rPr lang="en-US" sz="1600" dirty="0"/>
              <a:t>They were the one ordered to take the aborigines' children's away so they can be taught to live the life of the </a:t>
            </a:r>
            <a:r>
              <a:rPr lang="en-US" sz="1600" dirty="0" smtClean="0"/>
              <a:t>whites.</a:t>
            </a:r>
          </a:p>
          <a:p>
            <a:r>
              <a:rPr lang="en-US" sz="1600" dirty="0" smtClean="0"/>
              <a:t>The </a:t>
            </a:r>
            <a:r>
              <a:rPr lang="en-US" sz="1600" dirty="0"/>
              <a:t>whites did change in the story. They changed because in the start of the story they wanted to change all the aborigines kids By the end of the story, they knew that they could not have taken all of the aborigines so they stopped. </a:t>
            </a:r>
            <a:endParaRPr lang="en-US" sz="1600" dirty="0" smtClean="0"/>
          </a:p>
          <a:p>
            <a:r>
              <a:rPr lang="en-US" sz="1600" dirty="0" smtClean="0"/>
              <a:t>This </a:t>
            </a:r>
            <a:r>
              <a:rPr lang="en-US" sz="1600" dirty="0"/>
              <a:t>was because of the conflict in the story and how they were not able to catch those three children's. </a:t>
            </a:r>
          </a:p>
        </p:txBody>
      </p:sp>
      <p:pic>
        <p:nvPicPr>
          <p:cNvPr id="4" name="Picture 2" descr="C:\Users\FAIZ\Desktop\rabbit proof.jpg"/>
          <p:cNvPicPr>
            <a:picLocks noChangeAspect="1" noChangeArrowheads="1"/>
          </p:cNvPicPr>
          <p:nvPr/>
        </p:nvPicPr>
        <p:blipFill>
          <a:blip r:embed="rId2"/>
          <a:srcRect/>
          <a:stretch>
            <a:fillRect/>
          </a:stretch>
        </p:blipFill>
        <p:spPr bwMode="auto">
          <a:xfrm>
            <a:off x="2896698" y="4415051"/>
            <a:ext cx="2695509" cy="1850238"/>
          </a:xfrm>
          <a:prstGeom prst="rect">
            <a:avLst/>
          </a:prstGeom>
          <a:noFill/>
        </p:spPr>
      </p:pic>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0867" y="109818"/>
            <a:ext cx="7797662" cy="1151965"/>
          </a:xfrm>
        </p:spPr>
        <p:txBody>
          <a:bodyPr/>
          <a:lstStyle/>
          <a:p>
            <a:r>
              <a:rPr lang="en-US" dirty="0" smtClean="0"/>
              <a:t>				Theme</a:t>
            </a:r>
            <a:endParaRPr lang="en-US" dirty="0"/>
          </a:p>
        </p:txBody>
      </p:sp>
      <p:sp>
        <p:nvSpPr>
          <p:cNvPr id="3" name="Content Placeholder 2"/>
          <p:cNvSpPr>
            <a:spLocks noGrp="1"/>
          </p:cNvSpPr>
          <p:nvPr>
            <p:ph sz="quarter" idx="13"/>
          </p:nvPr>
        </p:nvSpPr>
        <p:spPr>
          <a:xfrm>
            <a:off x="457200" y="932513"/>
            <a:ext cx="7934632" cy="4886276"/>
          </a:xfrm>
        </p:spPr>
        <p:txBody>
          <a:bodyPr>
            <a:normAutofit/>
          </a:bodyPr>
          <a:lstStyle/>
          <a:p>
            <a:r>
              <a:rPr lang="en-US" dirty="0" smtClean="0"/>
              <a:t>The message of this story is that one should never give up. </a:t>
            </a:r>
          </a:p>
          <a:p>
            <a:pPr>
              <a:buNone/>
            </a:pPr>
            <a:endParaRPr lang="en-US" dirty="0" smtClean="0"/>
          </a:p>
          <a:p>
            <a:r>
              <a:rPr lang="en-US" dirty="0" smtClean="0"/>
              <a:t>This message was described by all three of the half-caste girls; Molly, Daisy, and Gracie. </a:t>
            </a:r>
            <a:r>
              <a:rPr lang="en-US" dirty="0"/>
              <a:t>T</a:t>
            </a:r>
            <a:r>
              <a:rPr lang="en-US" dirty="0" smtClean="0"/>
              <a:t>hey walked 1500 miles but never gave up on their journey even though they had to face many struggles like starvation and sickness.</a:t>
            </a:r>
          </a:p>
          <a:p>
            <a:pPr>
              <a:buNone/>
            </a:pPr>
            <a:endParaRPr lang="en-US" dirty="0" smtClean="0"/>
          </a:p>
          <a:p>
            <a:r>
              <a:rPr lang="en-US" dirty="0" smtClean="0"/>
              <a:t> Molly, the oldest of all of them had the most credit in the story because when Gracie fell in the desert, Molly never gave up and carried her all the way back home. Even with this much trouble, she never gave up on the </a:t>
            </a:r>
            <a:r>
              <a:rPr lang="en-US" dirty="0"/>
              <a:t>j</a:t>
            </a:r>
            <a:r>
              <a:rPr lang="en-US" dirty="0" smtClean="0"/>
              <a:t>ourney of the rabbit proof fence.                                                                                                                                                                 </a:t>
            </a:r>
            <a:endParaRPr lang="en-US"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crush"/>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520028"/>
          </a:xfrm>
        </p:spPr>
        <p:txBody>
          <a:bodyPr>
            <a:normAutofit fontScale="90000"/>
          </a:bodyPr>
          <a:lstStyle/>
          <a:p>
            <a:r>
              <a:rPr lang="en-US" dirty="0" smtClean="0"/>
              <a:t>Memorable Quotes</a:t>
            </a:r>
            <a:endParaRPr lang="en-US" dirty="0"/>
          </a:p>
        </p:txBody>
      </p:sp>
      <p:sp>
        <p:nvSpPr>
          <p:cNvPr id="3" name="Content Placeholder 2"/>
          <p:cNvSpPr>
            <a:spLocks noGrp="1"/>
          </p:cNvSpPr>
          <p:nvPr>
            <p:ph sz="quarter" idx="13"/>
          </p:nvPr>
        </p:nvSpPr>
        <p:spPr/>
        <p:txBody>
          <a:bodyPr>
            <a:noAutofit/>
          </a:bodyPr>
          <a:lstStyle/>
          <a:p>
            <a:r>
              <a:rPr lang="en-US" sz="1600" dirty="0" smtClean="0"/>
              <a:t>(1) “areas north of Perth was occupied by white settlers.” (18 </a:t>
            </a:r>
            <a:r>
              <a:rPr lang="en-US" sz="1600" dirty="0" err="1" smtClean="0"/>
              <a:t>Pilkingto</a:t>
            </a:r>
            <a:r>
              <a:rPr lang="en-US" sz="1600" dirty="0" smtClean="0"/>
              <a:t>) This </a:t>
            </a:r>
            <a:r>
              <a:rPr lang="en-US" sz="1600" dirty="0"/>
              <a:t>expansions brought many changes – settlements inevitably became towns and soon all available arable land in the south-west and the </a:t>
            </a:r>
            <a:r>
              <a:rPr lang="en-US" sz="1600" dirty="0" smtClean="0"/>
              <a:t>coastal n)					</a:t>
            </a:r>
            <a:r>
              <a:rPr lang="en-US" sz="1600" dirty="0"/>
              <a:t> </a:t>
            </a:r>
            <a:r>
              <a:rPr lang="en-US" sz="1600" dirty="0" smtClean="0"/>
              <a:t>   	This quote portrays to me the settlements of the whites, where how they grew, and the change of the lifestyle of Australia. </a:t>
            </a:r>
          </a:p>
          <a:p>
            <a:endParaRPr lang="en-US" sz="1600" dirty="0" smtClean="0"/>
          </a:p>
          <a:p>
            <a:r>
              <a:rPr lang="en-US" sz="1600" dirty="0" smtClean="0"/>
              <a:t>(</a:t>
            </a:r>
            <a:r>
              <a:rPr lang="en-US" sz="1600" dirty="0"/>
              <a:t>2) “We are all cut from our families, she thought and overcome with a deep longing for the dry, rugged, red landscape of the Pilbara.” (68 Pilkington)</a:t>
            </a:r>
          </a:p>
          <a:p>
            <a:pPr>
              <a:buNone/>
            </a:pPr>
            <a:r>
              <a:rPr lang="en-US" sz="1600" dirty="0"/>
              <a:t>    </a:t>
            </a:r>
            <a:r>
              <a:rPr lang="en-US" sz="1600" dirty="0" smtClean="0"/>
              <a:t>		 </a:t>
            </a:r>
            <a:r>
              <a:rPr lang="en-US" sz="1600" dirty="0"/>
              <a:t>This is one of the quotes that I really </a:t>
            </a:r>
            <a:r>
              <a:rPr lang="en-US" sz="1600" dirty="0" smtClean="0"/>
              <a:t>liked because it </a:t>
            </a:r>
            <a:r>
              <a:rPr lang="en-US" sz="1600" dirty="0"/>
              <a:t>shows </a:t>
            </a:r>
            <a:r>
              <a:rPr lang="en-US" sz="1600" dirty="0" smtClean="0"/>
              <a:t>me how </a:t>
            </a:r>
            <a:r>
              <a:rPr lang="en-US" sz="1600" dirty="0"/>
              <a:t>much she misses her family. This </a:t>
            </a:r>
            <a:r>
              <a:rPr lang="en-US" sz="1600" dirty="0" smtClean="0"/>
              <a:t>quote </a:t>
            </a:r>
            <a:r>
              <a:rPr lang="en-US" sz="1600" dirty="0"/>
              <a:t>is one of her imagination from </a:t>
            </a:r>
            <a:r>
              <a:rPr lang="en-US" sz="1600" dirty="0" smtClean="0"/>
              <a:t>her past in </a:t>
            </a:r>
            <a:r>
              <a:rPr lang="en-US" sz="1600" dirty="0" err="1" smtClean="0"/>
              <a:t>Jigalong</a:t>
            </a:r>
            <a:r>
              <a:rPr lang="en-US" sz="1600" dirty="0" smtClean="0"/>
              <a:t> (city Molly grew up in).</a:t>
            </a:r>
            <a:endParaRPr lang="en-US" sz="1600" dirty="0"/>
          </a:p>
          <a:p>
            <a:pPr>
              <a:buNone/>
            </a:pPr>
            <a:r>
              <a:rPr lang="en-US" sz="1600" dirty="0"/>
              <a:t>     </a:t>
            </a:r>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785499"/>
          </a:xfrm>
        </p:spPr>
        <p:txBody>
          <a:bodyPr>
            <a:normAutofit/>
          </a:bodyPr>
          <a:lstStyle/>
          <a:p>
            <a:r>
              <a:rPr lang="en-US" dirty="0" smtClean="0"/>
              <a:t>Memorable Quotes (Continue)</a:t>
            </a:r>
            <a:endParaRPr lang="en-US" dirty="0"/>
          </a:p>
        </p:txBody>
      </p:sp>
      <p:sp>
        <p:nvSpPr>
          <p:cNvPr id="3" name="Content Placeholder 2"/>
          <p:cNvSpPr>
            <a:spLocks noGrp="1"/>
          </p:cNvSpPr>
          <p:nvPr>
            <p:ph sz="quarter" idx="13"/>
          </p:nvPr>
        </p:nvSpPr>
        <p:spPr/>
        <p:txBody>
          <a:bodyPr>
            <a:noAutofit/>
          </a:bodyPr>
          <a:lstStyle/>
          <a:p>
            <a:r>
              <a:rPr lang="en-US" sz="1600" dirty="0" smtClean="0"/>
              <a:t>(3) “The weather remained unchanged. The skies were grey and a cold wind was blowing across the bushland” (89 Pilkington)</a:t>
            </a:r>
          </a:p>
          <a:p>
            <a:pPr>
              <a:buNone/>
            </a:pPr>
            <a:r>
              <a:rPr lang="en-US" sz="1600" dirty="0" smtClean="0"/>
              <a:t>    		This Quote tells how they went through in the dark and cold weather. This Quote is also telling me how they never gave up.</a:t>
            </a:r>
          </a:p>
          <a:p>
            <a:pPr>
              <a:buNone/>
            </a:pPr>
            <a:endParaRPr lang="en-US" sz="1600" dirty="0" smtClean="0"/>
          </a:p>
          <a:p>
            <a:r>
              <a:rPr lang="en-US" sz="1600" dirty="0" smtClean="0"/>
              <a:t> (4) “From when she was young, Molly had learned that the fence was an important and landmark to the Mardudjara people of the Western Desert who migrated south from the remote regions” (109 Pilkington)</a:t>
            </a:r>
          </a:p>
          <a:p>
            <a:pPr>
              <a:buNone/>
            </a:pPr>
            <a:r>
              <a:rPr lang="en-US" sz="1600" dirty="0" smtClean="0"/>
              <a:t>   		 In this Quote it tells how Molly respected her people and how much knowledge she had. This tells of how Molly knew which way she had to follow and how long it would take.</a:t>
            </a:r>
          </a:p>
          <a:p>
            <a:pPr>
              <a:buNone/>
            </a:pPr>
            <a:endParaRPr lang="en-US" sz="1600" i="1" dirty="0" smtClean="0"/>
          </a:p>
          <a:p>
            <a:pPr>
              <a:buNone/>
            </a:pPr>
            <a:r>
              <a:rPr lang="en-US" sz="1600" dirty="0" smtClean="0"/>
              <a:t>    </a:t>
            </a:r>
            <a:endParaRPr lang="en-US" sz="1600" dirty="0"/>
          </a:p>
        </p:txBody>
      </p:sp>
    </p:spTree>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ageCurlDouble"/>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ain Event">
  <a:themeElements>
    <a:clrScheme name="Main Event">
      <a:dk1>
        <a:sysClr val="windowText" lastClr="000000"/>
      </a:dk1>
      <a:lt1>
        <a:sysClr val="window" lastClr="FFFFFF"/>
      </a:lt1>
      <a:dk2>
        <a:srgbClr val="424242"/>
      </a:dk2>
      <a:lt2>
        <a:srgbClr val="C8C8C8"/>
      </a:lt2>
      <a:accent1>
        <a:srgbClr val="B80E0F"/>
      </a:accent1>
      <a:accent2>
        <a:srgbClr val="A6987D"/>
      </a:accent2>
      <a:accent3>
        <a:srgbClr val="7F9A71"/>
      </a:accent3>
      <a:accent4>
        <a:srgbClr val="64969F"/>
      </a:accent4>
      <a:accent5>
        <a:srgbClr val="9B75B2"/>
      </a:accent5>
      <a:accent6>
        <a:srgbClr val="80737A"/>
      </a:accent6>
      <a:hlink>
        <a:srgbClr val="F21213"/>
      </a:hlink>
      <a:folHlink>
        <a:srgbClr val="B6A394"/>
      </a:folHlink>
    </a:clrScheme>
    <a:fontScheme name="Main Event">
      <a:majorFont>
        <a:latin typeface="Impact" panose="020B080603090205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Impact" panose="020B080603090205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in Event">
      <a:fillStyleLst>
        <a:solidFill>
          <a:schemeClr val="phClr"/>
        </a:solidFill>
        <a:solidFill>
          <a:schemeClr val="phClr">
            <a:tint val="69000"/>
            <a:satMod val="105000"/>
            <a:lumMod val="110000"/>
          </a:schemeClr>
        </a:solidFill>
        <a:blipFill>
          <a:blip xmlns:r="http://schemas.openxmlformats.org/officeDocument/2006/relationships" r:embed="rId1">
            <a:duotone>
              <a:schemeClr val="phClr">
                <a:shade val="88000"/>
                <a:lumMod val="88000"/>
              </a:schemeClr>
              <a:schemeClr val="phClr"/>
            </a:duotone>
          </a:blip>
          <a:tile tx="0" ty="0" sx="100000" sy="100000" flip="none" algn="tl"/>
        </a:blipFill>
      </a:fillStyleLst>
      <a:lnStyleLst>
        <a:ln w="9525" cap="flat" cmpd="sng" algn="ctr">
          <a:solidFill>
            <a:schemeClr val="phClr">
              <a:shade val="60000"/>
            </a:scheme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25400" dist="12700" dir="5400000" rotWithShape="0">
              <a:srgbClr val="000000">
                <a:alpha val="60000"/>
              </a:srgbClr>
            </a:outerShdw>
          </a:effectLst>
        </a:effectStyle>
      </a:effectStyleLst>
      <a:bgFillStyleLst>
        <a:solidFill>
          <a:schemeClr val="phClr"/>
        </a:solidFill>
        <a:gradFill rotWithShape="1">
          <a:gsLst>
            <a:gs pos="0">
              <a:schemeClr val="phClr">
                <a:tint val="90000"/>
                <a:lumMod val="110000"/>
              </a:schemeClr>
            </a:gs>
            <a:gs pos="100000">
              <a:schemeClr val="phClr">
                <a:shade val="88000"/>
                <a:lumMod val="88000"/>
              </a:schemeClr>
            </a:gs>
          </a:gsLst>
          <a:lin ang="5400000" scaled="0"/>
        </a:gradFill>
        <a:blipFill>
          <a:blip xmlns:r="http://schemas.openxmlformats.org/officeDocument/2006/relationships" r:embed="rId2">
            <a:duotone>
              <a:schemeClr val="phClr">
                <a:shade val="48000"/>
                <a:satMod val="110000"/>
                <a:lumMod val="40000"/>
              </a:schemeClr>
              <a:schemeClr val="phClr">
                <a:tint val="90000"/>
                <a:lumMod val="106000"/>
              </a:schemeClr>
            </a:duotone>
          </a:blip>
          <a:stretch/>
        </a:blipFill>
      </a:bgFillStyleLst>
    </a:fmtScheme>
  </a:themeElements>
  <a:objectDefaults/>
  <a:extraClrSchemeLst/>
  <a:extLst>
    <a:ext uri="{05A4C25C-085E-4340-85A3-A5531E510DB2}">
      <thm15:themeFamily xmlns:thm15="http://schemas.microsoft.com/office/thememl/2012/main" name="Main Event" id="{AC372BB4-D83D-411E-B849-B641926BA760}" vid="{F1EFBDE3-1A95-4E3D-81AD-1F53D65BEA01}"/>
    </a:ext>
  </a:extLst>
</a:theme>
</file>

<file path=docProps/app.xml><?xml version="1.0" encoding="utf-8"?>
<Properties xmlns="http://schemas.openxmlformats.org/officeDocument/2006/extended-properties" xmlns:vt="http://schemas.openxmlformats.org/officeDocument/2006/docPropsVTypes">
  <Template>TC104033927[[fn=Main Event]]</Template>
  <TotalTime>782</TotalTime>
  <Words>1354</Words>
  <Application>Microsoft Office PowerPoint</Application>
  <PresentationFormat>On-screen Show (4:3)</PresentationFormat>
  <Paragraphs>100</Paragraphs>
  <Slides>16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16</vt:i4>
      </vt:variant>
    </vt:vector>
  </HeadingPairs>
  <TitlesOfParts>
    <vt:vector size="20" baseType="lpstr">
      <vt:lpstr>Arial</vt:lpstr>
      <vt:lpstr>Impact</vt:lpstr>
      <vt:lpstr>Times New Roman</vt:lpstr>
      <vt:lpstr>Main Event</vt:lpstr>
      <vt:lpstr>PowerPoint Presentation</vt:lpstr>
      <vt:lpstr>Setting</vt:lpstr>
      <vt:lpstr>Conflict    (Internal) </vt:lpstr>
      <vt:lpstr>Conflict (external)</vt:lpstr>
      <vt:lpstr>Protagonist</vt:lpstr>
      <vt:lpstr>Antagonist</vt:lpstr>
      <vt:lpstr>    Theme</vt:lpstr>
      <vt:lpstr>Memorable Quotes</vt:lpstr>
      <vt:lpstr>Memorable Quotes (Continue)</vt:lpstr>
      <vt:lpstr>    PLOT</vt:lpstr>
      <vt:lpstr>  Making Connections</vt:lpstr>
      <vt:lpstr>PowerPoint Presentation</vt:lpstr>
      <vt:lpstr>Recommendation</vt:lpstr>
      <vt:lpstr>Vocabulary</vt:lpstr>
      <vt:lpstr>Vocabulary (continue)</vt:lpstr>
      <vt:lpstr>Bibliography</vt:lpstr>
    </vt:vector>
  </TitlesOfParts>
  <Company>Classrooms for the Future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Muhammad Rafi</dc:title>
  <dc:creator>PA Department of Education Classrooms for the Future</dc:creator>
  <cp:lastModifiedBy>Erica Womer</cp:lastModifiedBy>
  <cp:revision>71</cp:revision>
  <dcterms:created xsi:type="dcterms:W3CDTF">2013-01-14T13:14:37Z</dcterms:created>
  <dcterms:modified xsi:type="dcterms:W3CDTF">2015-01-21T14:55:30Z</dcterms:modified>
</cp:coreProperties>
</file>